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2" r:id="rId6"/>
    <p:sldId id="273" r:id="rId7"/>
    <p:sldId id="274" r:id="rId8"/>
    <p:sldId id="275" r:id="rId9"/>
    <p:sldId id="281" r:id="rId10"/>
    <p:sldId id="276" r:id="rId11"/>
    <p:sldId id="277" r:id="rId12"/>
    <p:sldId id="278" r:id="rId13"/>
    <p:sldId id="279" r:id="rId14"/>
    <p:sldId id="280" r:id="rId15"/>
    <p:sldId id="282" r:id="rId16"/>
    <p:sldId id="284" r:id="rId17"/>
    <p:sldId id="285" r:id="rId18"/>
    <p:sldId id="286" r:id="rId19"/>
    <p:sldId id="287" r:id="rId20"/>
    <p:sldId id="289" r:id="rId21"/>
    <p:sldId id="290" r:id="rId22"/>
    <p:sldId id="291" r:id="rId23"/>
    <p:sldId id="292" r:id="rId24"/>
    <p:sldId id="293" r:id="rId25"/>
    <p:sldId id="294"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2" r:id="rId42"/>
    <p:sldId id="311" r:id="rId43"/>
    <p:sldId id="313" r:id="rId44"/>
    <p:sldId id="260" r:id="rId45"/>
    <p:sldId id="272" r:id="rId46"/>
    <p:sldId id="314" r:id="rId47"/>
    <p:sldId id="315" r:id="rId48"/>
    <p:sldId id="316" r:id="rId49"/>
    <p:sldId id="318" r:id="rId50"/>
    <p:sldId id="319" r:id="rId51"/>
    <p:sldId id="320" r:id="rId52"/>
    <p:sldId id="321" r:id="rId53"/>
    <p:sldId id="322" r:id="rId54"/>
    <p:sldId id="323" r:id="rId55"/>
    <p:sldId id="324" r:id="rId56"/>
    <p:sldId id="325" r:id="rId57"/>
    <p:sldId id="326" r:id="rId58"/>
    <p:sldId id="328" r:id="rId59"/>
    <p:sldId id="329" r:id="rId60"/>
    <p:sldId id="330" r:id="rId61"/>
    <p:sldId id="331" r:id="rId62"/>
    <p:sldId id="327" r:id="rId63"/>
    <p:sldId id="332"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264" r:id="rId79"/>
    <p:sldId id="263" r:id="rId80"/>
    <p:sldId id="265" r:id="rId81"/>
    <p:sldId id="266" r:id="rId82"/>
    <p:sldId id="267" r:id="rId83"/>
    <p:sldId id="268" r:id="rId84"/>
    <p:sldId id="269" r:id="rId85"/>
    <p:sldId id="270" r:id="rId86"/>
    <p:sldId id="271"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6203"/>
  </p:normalViewPr>
  <p:slideViewPr>
    <p:cSldViewPr snapToGrid="0">
      <p:cViewPr>
        <p:scale>
          <a:sx n="120" d="100"/>
          <a:sy n="120" d="100"/>
        </p:scale>
        <p:origin x="49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B678-19F8-951E-A324-F5C72683F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C93779-D3B4-1C22-202D-40BC26B68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8A321-D990-0CE9-2CC9-F0ACE3AF4715}"/>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5" name="Footer Placeholder 4">
            <a:extLst>
              <a:ext uri="{FF2B5EF4-FFF2-40B4-BE49-F238E27FC236}">
                <a16:creationId xmlns:a16="http://schemas.microsoft.com/office/drawing/2014/main" id="{6B87FBFB-0EDE-868D-A2C8-D23438E1D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890EB-8F77-146B-F881-9A098B85B29B}"/>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318415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7AA6-D241-D18C-D25B-F35A2818AC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320766-2B79-03AD-5EAD-C885ACF59C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FF49B-4552-8676-421E-706DD5EDE639}"/>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5" name="Footer Placeholder 4">
            <a:extLst>
              <a:ext uri="{FF2B5EF4-FFF2-40B4-BE49-F238E27FC236}">
                <a16:creationId xmlns:a16="http://schemas.microsoft.com/office/drawing/2014/main" id="{76C738DA-9B82-08AD-3AA0-285C7026F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4F482-0BE9-3370-891F-F43056A8DA04}"/>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2651084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1F18C-C5D9-83CD-F6F1-3D201A8A5A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E92A1F-EAAB-E11C-40B4-F18779496E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BCD70-2968-A7D9-ADCD-F44A2AD736FB}"/>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5" name="Footer Placeholder 4">
            <a:extLst>
              <a:ext uri="{FF2B5EF4-FFF2-40B4-BE49-F238E27FC236}">
                <a16:creationId xmlns:a16="http://schemas.microsoft.com/office/drawing/2014/main" id="{60B5042E-C39E-6FC0-8451-AAD5E9534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EBACD-9C8E-C8AC-D675-AC596084CB14}"/>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308426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C085-3BB4-75B1-F6B5-F348E6756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67D20-334A-6EF5-844A-E65355298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DA681-FDF0-42EA-32AB-3DB2E9C4F467}"/>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5" name="Footer Placeholder 4">
            <a:extLst>
              <a:ext uri="{FF2B5EF4-FFF2-40B4-BE49-F238E27FC236}">
                <a16:creationId xmlns:a16="http://schemas.microsoft.com/office/drawing/2014/main" id="{593F88A6-4E59-F1AF-DF55-B7C3845EBE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AFC9-5665-841A-BE1A-1A0CF97E733B}"/>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747427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14F6-FA65-6751-0806-C187E755C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56AC82-218E-8729-97EC-8A90F380EC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C07654-45CE-9FA8-F3CB-53AC807750B9}"/>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5" name="Footer Placeholder 4">
            <a:extLst>
              <a:ext uri="{FF2B5EF4-FFF2-40B4-BE49-F238E27FC236}">
                <a16:creationId xmlns:a16="http://schemas.microsoft.com/office/drawing/2014/main" id="{9334B83B-EBEA-25E3-4F14-A199ABCC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E6CCA-B808-054A-813E-48B72F3CAA17}"/>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111343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0BE7-0FE2-746B-A53B-C323DEED3E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05446-F38F-6E93-5503-3B485F63BA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2880EE-2B0D-062B-1BCC-EF3F1AFA68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326CE8-E16A-98D6-A18D-9E5270C28A5C}"/>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6" name="Footer Placeholder 5">
            <a:extLst>
              <a:ext uri="{FF2B5EF4-FFF2-40B4-BE49-F238E27FC236}">
                <a16:creationId xmlns:a16="http://schemas.microsoft.com/office/drawing/2014/main" id="{E474B9E9-B299-5892-F382-649E3A0FC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10095-2446-90EF-7E63-954AC93A1E85}"/>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854268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2FD5-4743-E7A1-95D0-1B2A95E94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9E384-AA1C-69D2-C52A-9251ECCAE3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919D57-CCD7-8AFA-90B5-9A1F35548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334214-9740-9C12-073A-2340411E7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2CF115-CE90-690E-A486-95231F4C1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90E36A-3695-DE7F-E293-C01EBF77ECCF}"/>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8" name="Footer Placeholder 7">
            <a:extLst>
              <a:ext uri="{FF2B5EF4-FFF2-40B4-BE49-F238E27FC236}">
                <a16:creationId xmlns:a16="http://schemas.microsoft.com/office/drawing/2014/main" id="{DF7B4B16-6C10-2638-A473-A3F9E9AC61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C7EA67-F33B-3456-527D-B138D812FA3C}"/>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117847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89C0-8736-D622-9AE9-049072E49D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13E21-A2F1-E452-50C7-24D78543044C}"/>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4" name="Footer Placeholder 3">
            <a:extLst>
              <a:ext uri="{FF2B5EF4-FFF2-40B4-BE49-F238E27FC236}">
                <a16:creationId xmlns:a16="http://schemas.microsoft.com/office/drawing/2014/main" id="{92955DDD-D0FF-B524-446C-89A9A28F68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4B771A-F295-A6A5-1EA5-6157454D0D25}"/>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636853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72D740-C4A8-3ACA-EABC-299AD4D9B9A3}"/>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3" name="Footer Placeholder 2">
            <a:extLst>
              <a:ext uri="{FF2B5EF4-FFF2-40B4-BE49-F238E27FC236}">
                <a16:creationId xmlns:a16="http://schemas.microsoft.com/office/drawing/2014/main" id="{897D6E00-6E69-FB6C-37FD-7F42E5903A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6BD2E-4126-4401-785E-A06C61CE5DD9}"/>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34858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06CA-692E-9D02-2E47-BD1C9D7EC7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4266DD-1F71-2FAD-F3CE-A99591D910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43F78C-C34D-E1AA-31D2-7DA0CEE168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1663A0-7154-575E-B0D7-D57834591532}"/>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6" name="Footer Placeholder 5">
            <a:extLst>
              <a:ext uri="{FF2B5EF4-FFF2-40B4-BE49-F238E27FC236}">
                <a16:creationId xmlns:a16="http://schemas.microsoft.com/office/drawing/2014/main" id="{08296F19-3724-FA09-8A7B-7D3DA7C4CB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C0F51-E623-D0B4-F58D-1B2654877185}"/>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1596967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2D91-646E-FBC1-AF70-B94ACC164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ADC37B-6A90-0A8A-8F37-D71ABA876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0FA88F-F18D-04E4-09E7-C52F3B9D8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D42834-26B9-3ADE-B47D-4C4942E88877}"/>
              </a:ext>
            </a:extLst>
          </p:cNvPr>
          <p:cNvSpPr>
            <a:spLocks noGrp="1"/>
          </p:cNvSpPr>
          <p:nvPr>
            <p:ph type="dt" sz="half" idx="10"/>
          </p:nvPr>
        </p:nvSpPr>
        <p:spPr/>
        <p:txBody>
          <a:bodyPr/>
          <a:lstStyle/>
          <a:p>
            <a:fld id="{210EA2A7-6B70-0C44-8F66-9F9B8191B05F}" type="datetimeFigureOut">
              <a:rPr lang="en-US" smtClean="0"/>
              <a:t>12/27/23</a:t>
            </a:fld>
            <a:endParaRPr lang="en-US"/>
          </a:p>
        </p:txBody>
      </p:sp>
      <p:sp>
        <p:nvSpPr>
          <p:cNvPr id="6" name="Footer Placeholder 5">
            <a:extLst>
              <a:ext uri="{FF2B5EF4-FFF2-40B4-BE49-F238E27FC236}">
                <a16:creationId xmlns:a16="http://schemas.microsoft.com/office/drawing/2014/main" id="{514A6D78-F667-0EF2-3FB9-2AD492A2DA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01A4F-232C-6FB8-ECDF-4247FFA1E4FF}"/>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99786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61A20-55DA-501E-5D10-054A1F384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B4C029-0A1D-48C5-78E4-37614F463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BD2EC-9E5B-317B-AB76-09DC367D7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EA2A7-6B70-0C44-8F66-9F9B8191B05F}" type="datetimeFigureOut">
              <a:rPr lang="en-US" smtClean="0"/>
              <a:t>12/27/23</a:t>
            </a:fld>
            <a:endParaRPr lang="en-US"/>
          </a:p>
        </p:txBody>
      </p:sp>
      <p:sp>
        <p:nvSpPr>
          <p:cNvPr id="5" name="Footer Placeholder 4">
            <a:extLst>
              <a:ext uri="{FF2B5EF4-FFF2-40B4-BE49-F238E27FC236}">
                <a16:creationId xmlns:a16="http://schemas.microsoft.com/office/drawing/2014/main" id="{5E1CB1B3-F969-82BE-387B-A6D1F0C60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10C5D8-F63E-72BB-1864-C118C6B2E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FF54E-1696-634E-9AA1-A259D2FD9B1C}" type="slidenum">
              <a:rPr lang="en-US" smtClean="0"/>
              <a:t>‹#›</a:t>
            </a:fld>
            <a:endParaRPr lang="en-US"/>
          </a:p>
        </p:txBody>
      </p:sp>
    </p:spTree>
    <p:extLst>
      <p:ext uri="{BB962C8B-B14F-4D97-AF65-F5344CB8AC3E}">
        <p14:creationId xmlns:p14="http://schemas.microsoft.com/office/powerpoint/2010/main" val="2672604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AECD-D1B5-2AB6-93A6-E11F5638AC79}"/>
              </a:ext>
            </a:extLst>
          </p:cNvPr>
          <p:cNvSpPr>
            <a:spLocks noGrp="1"/>
          </p:cNvSpPr>
          <p:nvPr>
            <p:ph type="ctrTitle"/>
          </p:nvPr>
        </p:nvSpPr>
        <p:spPr/>
        <p:txBody>
          <a:bodyPr/>
          <a:lstStyle/>
          <a:p>
            <a:r>
              <a:rPr lang="en-US" dirty="0"/>
              <a:t>Econ 642 Week 5</a:t>
            </a:r>
          </a:p>
        </p:txBody>
      </p:sp>
      <p:sp>
        <p:nvSpPr>
          <p:cNvPr id="3" name="Subtitle 2">
            <a:extLst>
              <a:ext uri="{FF2B5EF4-FFF2-40B4-BE49-F238E27FC236}">
                <a16:creationId xmlns:a16="http://schemas.microsoft.com/office/drawing/2014/main" id="{1F76E466-AB20-337B-7866-5665C9EABC0A}"/>
              </a:ext>
            </a:extLst>
          </p:cNvPr>
          <p:cNvSpPr>
            <a:spLocks noGrp="1"/>
          </p:cNvSpPr>
          <p:nvPr>
            <p:ph type="subTitle" idx="1"/>
          </p:nvPr>
        </p:nvSpPr>
        <p:spPr/>
        <p:txBody>
          <a:bodyPr/>
          <a:lstStyle/>
          <a:p>
            <a:r>
              <a:rPr lang="en-US" dirty="0"/>
              <a:t>Investment and Equilibrium</a:t>
            </a:r>
          </a:p>
          <a:p>
            <a:r>
              <a:rPr lang="en-US" dirty="0" err="1"/>
              <a:t>Kurlat</a:t>
            </a:r>
            <a:r>
              <a:rPr lang="en-US" dirty="0"/>
              <a:t> Chapter 8 and 9</a:t>
            </a:r>
          </a:p>
        </p:txBody>
      </p:sp>
    </p:spTree>
    <p:extLst>
      <p:ext uri="{BB962C8B-B14F-4D97-AF65-F5344CB8AC3E}">
        <p14:creationId xmlns:p14="http://schemas.microsoft.com/office/powerpoint/2010/main" val="4028759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667250"/>
              </a:xfrm>
            </p:spPr>
            <p:txBody>
              <a:bodyPr>
                <a:normAutofit/>
              </a:bodyPr>
              <a:lstStyle/>
              <a:p>
                <a:r>
                  <a:rPr lang="en-US" dirty="0"/>
                  <a:t>How do we evaluate benefits and costs of a project or investment?</a:t>
                </a:r>
              </a:p>
              <a:p>
                <a:pPr lvl="1"/>
                <a:r>
                  <a:rPr lang="en-US" dirty="0"/>
                  <a:t>We need to figure out is a </a:t>
                </a:r>
                <a14:m>
                  <m:oMath xmlns:m="http://schemas.openxmlformats.org/officeDocument/2006/math">
                    <m:r>
                      <a:rPr lang="en-US" b="0" i="1" smtClean="0">
                        <a:latin typeface="Cambria Math" panose="02040503050406030204" pitchFamily="18" charset="0"/>
                      </a:rPr>
                      <m:t>𝑝𝑒𝑟𝑖𝑜𝑑</m:t>
                    </m:r>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good worth it</a:t>
                </a:r>
              </a:p>
              <a:p>
                <a:pPr lvl="1"/>
                <a:r>
                  <a:rPr lang="en-US" dirty="0"/>
                  <a:t>We need to put all future periods into present value to evaluate costs and benefits</a:t>
                </a:r>
              </a:p>
              <a:p>
                <a:r>
                  <a:rPr lang="en-US" dirty="0"/>
                  <a:t>Present Value</a:t>
                </a:r>
              </a:p>
              <a:p>
                <a:pPr lvl="1"/>
                <a:r>
                  <a:rPr lang="en-US" dirty="0"/>
                  <a:t>Putting all future periods into present value to compare directly</a:t>
                </a:r>
              </a:p>
              <a:p>
                <a:r>
                  <a:rPr lang="en-US" dirty="0"/>
                  <a:t>We’ll assume a constant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Starting in period 0, we lend out 1 good to obtain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1</m:t>
                        </m:r>
                      </m:sup>
                    </m:sSup>
                  </m:oMath>
                </a14:m>
                <a:r>
                  <a:rPr lang="en-US" dirty="0"/>
                  <a:t> goods in period 1</a:t>
                </a:r>
              </a:p>
              <a:p>
                <a:pPr lvl="1"/>
                <a:r>
                  <a:rPr lang="en-US" dirty="0"/>
                  <a:t>In period 1, we lend out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goods to obtain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2</m:t>
                        </m:r>
                      </m:sup>
                    </m:sSup>
                  </m:oMath>
                </a14:m>
                <a:r>
                  <a:rPr lang="en-US" dirty="0"/>
                  <a:t> goods in period 2</a:t>
                </a:r>
              </a:p>
              <a:p>
                <a:pPr lvl="1"/>
                <a:r>
                  <a:rPr lang="en-US" dirty="0"/>
                  <a:t>In period </a:t>
                </a:r>
                <a14:m>
                  <m:oMath xmlns:m="http://schemas.openxmlformats.org/officeDocument/2006/math">
                    <m:r>
                      <a:rPr lang="en-US" b="0" i="1" smtClean="0">
                        <a:latin typeface="Cambria Math" panose="02040503050406030204" pitchFamily="18" charset="0"/>
                      </a:rPr>
                      <m:t>𝑡</m:t>
                    </m:r>
                  </m:oMath>
                </a14:m>
                <a:r>
                  <a:rPr lang="en-US" dirty="0"/>
                  <a:t>, we lend out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oMath>
                </a14:m>
                <a:r>
                  <a:rPr lang="en-US" dirty="0"/>
                  <a:t> goods to obtain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oMath>
                </a14:m>
                <a:r>
                  <a:rPr lang="en-US" dirty="0"/>
                  <a:t> goods in period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pPr lvl="1"/>
                <a:r>
                  <a:rPr lang="en-US" dirty="0"/>
                  <a:t>Period </a:t>
                </a:r>
                <a14:m>
                  <m:oMath xmlns:m="http://schemas.openxmlformats.org/officeDocument/2006/math">
                    <m:r>
                      <a:rPr lang="en-US" b="0" i="1" smtClean="0">
                        <a:latin typeface="Cambria Math" panose="02040503050406030204" pitchFamily="18" charset="0"/>
                      </a:rPr>
                      <m:t>𝑡</m:t>
                    </m:r>
                  </m:oMath>
                </a14:m>
                <a:r>
                  <a:rPr lang="en-US" dirty="0"/>
                  <a:t> goods are worth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oMath>
                </a14:m>
                <a:r>
                  <a:rPr lang="en-US" dirty="0"/>
                  <a:t> goods in period 0</a:t>
                </a:r>
              </a:p>
              <a:p>
                <a:pPr lvl="1"/>
                <a:endParaRPr lang="en-US" dirty="0"/>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667250"/>
              </a:xfrm>
              <a:blipFill>
                <a:blip r:embed="rId2"/>
                <a:stretch>
                  <a:fillRect l="-910" t="-2168" r="-228"/>
                </a:stretch>
              </a:blipFill>
            </p:spPr>
            <p:txBody>
              <a:bodyPr/>
              <a:lstStyle/>
              <a:p>
                <a:r>
                  <a:rPr lang="en-US">
                    <a:noFill/>
                  </a:rPr>
                  <a:t> </a:t>
                </a:r>
              </a:p>
            </p:txBody>
          </p:sp>
        </mc:Fallback>
      </mc:AlternateContent>
    </p:spTree>
    <p:extLst>
      <p:ext uri="{BB962C8B-B14F-4D97-AF65-F5344CB8AC3E}">
        <p14:creationId xmlns:p14="http://schemas.microsoft.com/office/powerpoint/2010/main" val="3790036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667250"/>
              </a:xfrm>
            </p:spPr>
            <p:txBody>
              <a:bodyPr>
                <a:normAutofit/>
              </a:bodyPr>
              <a:lstStyle/>
              <a:p>
                <a:r>
                  <a:rPr lang="en-US" dirty="0"/>
                  <a:t>Present value formula</a:t>
                </a:r>
              </a:p>
              <a:p>
                <a:pPr lvl="1"/>
                <a14:m>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oMath>
                </a14:m>
                <a:endParaRPr lang="en-US" dirty="0"/>
              </a:p>
              <a:p>
                <a:pPr lvl="1"/>
                <a:r>
                  <a:rPr lang="en-US" dirty="0"/>
                  <a:t>In period 0, our denominator is equal to 1</a:t>
                </a:r>
              </a:p>
              <a:p>
                <a:pPr lvl="1"/>
                <a:r>
                  <a:rPr lang="en-US" dirty="0"/>
                  <a:t>This formula tells us what is the present value of any possible sequence</a:t>
                </a:r>
              </a:p>
              <a:p>
                <a:r>
                  <a:rPr lang="en-US" dirty="0"/>
                  <a:t>We have a project or investment that returns dividends in future periods and we want to value them in period-0 goods</a:t>
                </a:r>
              </a:p>
              <a:p>
                <a:pPr lvl="1"/>
                <a:r>
                  <a:rPr lang="en-US" dirty="0"/>
                  <a:t>The total value of all of the dividends is the sum of all dividends in period-0 goods</a:t>
                </a:r>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oMath>
                </a14:m>
                <a:endParaRPr lang="en-US" dirty="0"/>
              </a:p>
              <a:p>
                <a:pPr lvl="1"/>
                <a:r>
                  <a:rPr lang="en-US" dirty="0"/>
                  <a:t>Notice we do not have dividends in our initial period 0, so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for dividends</a:t>
                </a:r>
              </a:p>
              <a:p>
                <a:pPr lvl="1"/>
                <a:endParaRPr lang="en-US" dirty="0"/>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667250"/>
              </a:xfrm>
              <a:blipFill>
                <a:blip r:embed="rId2"/>
                <a:stretch>
                  <a:fillRect l="-910" t="-2168"/>
                </a:stretch>
              </a:blipFill>
            </p:spPr>
            <p:txBody>
              <a:bodyPr/>
              <a:lstStyle/>
              <a:p>
                <a:r>
                  <a:rPr lang="en-US">
                    <a:noFill/>
                  </a:rPr>
                  <a:t> </a:t>
                </a:r>
              </a:p>
            </p:txBody>
          </p:sp>
        </mc:Fallback>
      </mc:AlternateContent>
    </p:spTree>
    <p:extLst>
      <p:ext uri="{BB962C8B-B14F-4D97-AF65-F5344CB8AC3E}">
        <p14:creationId xmlns:p14="http://schemas.microsoft.com/office/powerpoint/2010/main" val="132315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667250"/>
              </a:xfrm>
            </p:spPr>
            <p:txBody>
              <a:bodyPr>
                <a:normAutofit/>
              </a:bodyPr>
              <a:lstStyle/>
              <a:p>
                <a:r>
                  <a:rPr lang="en-US" dirty="0"/>
                  <a:t>Net Present Value</a:t>
                </a:r>
              </a:p>
              <a:p>
                <a:pPr lvl="1"/>
                <a:r>
                  <a:rPr lang="en-US" dirty="0"/>
                  <a:t>The difference of the present value of benefits and the present value of costs</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oMath>
                </a14:m>
                <a:endParaRPr lang="en-US" dirty="0"/>
              </a:p>
              <a:p>
                <a:pPr lvl="1"/>
                <a:r>
                  <a:rPr lang="en-US" dirty="0"/>
                  <a:t>Costs are usually in period 0, but they may be extended like the benefits</a:t>
                </a:r>
              </a:p>
              <a:p>
                <a:r>
                  <a:rPr lang="en-US" dirty="0"/>
                  <a:t>Our example,</a:t>
                </a:r>
              </a:p>
              <a:p>
                <a:pPr lvl="1"/>
                <a:r>
                  <a:rPr lang="en-US" dirty="0"/>
                  <a:t>We have 1,000 good investment in period 0, and we get revenues 2,500 goods and an additional cost of 1,400 in period 1</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r>
                              <a:rPr lang="en-US" b="0" i="1" smtClean="0">
                                <a:latin typeface="Cambria Math" panose="02040503050406030204" pitchFamily="18" charset="0"/>
                              </a:rPr>
                              <m:t>2,500−1,400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1</m:t>
                                </m:r>
                              </m:sup>
                            </m:sSup>
                          </m:den>
                        </m:f>
                      </m:e>
                    </m:nary>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0</m:t>
                                </m:r>
                              </m:sup>
                            </m:sSup>
                          </m:den>
                        </m:f>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m:t>
                        </m:r>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−1,000</m:t>
                    </m:r>
                  </m:oMath>
                </a14:m>
                <a:endParaRPr lang="en-US" dirty="0"/>
              </a:p>
              <a:p>
                <a:r>
                  <a:rPr lang="en-US" dirty="0"/>
                  <a:t>We invest in the project as long as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&lt;0.1</m:t>
                    </m:r>
                  </m:oMath>
                </a14:m>
                <a:endParaRPr lang="en-US" dirty="0"/>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667250"/>
              </a:xfrm>
              <a:blipFill>
                <a:blip r:embed="rId2"/>
                <a:stretch>
                  <a:fillRect l="-910" t="-2168" r="-683"/>
                </a:stretch>
              </a:blipFill>
            </p:spPr>
            <p:txBody>
              <a:bodyPr/>
              <a:lstStyle/>
              <a:p>
                <a:r>
                  <a:rPr lang="en-US">
                    <a:noFill/>
                  </a:rPr>
                  <a:t> </a:t>
                </a:r>
              </a:p>
            </p:txBody>
          </p:sp>
        </mc:Fallback>
      </mc:AlternateContent>
    </p:spTree>
    <p:extLst>
      <p:ext uri="{BB962C8B-B14F-4D97-AF65-F5344CB8AC3E}">
        <p14:creationId xmlns:p14="http://schemas.microsoft.com/office/powerpoint/2010/main" val="2949664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912632"/>
              </a:xfrm>
            </p:spPr>
            <p:txBody>
              <a:bodyPr>
                <a:normAutofit/>
              </a:bodyPr>
              <a:lstStyle/>
              <a:p>
                <a:r>
                  <a:rPr lang="en-US" dirty="0"/>
                  <a:t>Another example</a:t>
                </a:r>
              </a:p>
              <a:p>
                <a:pPr lvl="1"/>
                <a:r>
                  <a:rPr lang="en-US" dirty="0"/>
                  <a:t>Opening a restaurant costs $100,00 in year 0. </a:t>
                </a:r>
              </a:p>
              <a:p>
                <a:pPr lvl="1"/>
                <a:r>
                  <a:rPr lang="en-US" dirty="0"/>
                  <a:t>In year 1, we have a negative profit of -$10,000</a:t>
                </a:r>
              </a:p>
              <a:p>
                <a:pPr lvl="1"/>
                <a:r>
                  <a:rPr lang="en-US" dirty="0"/>
                  <a:t>In year 2, we break even</a:t>
                </a:r>
              </a:p>
              <a:p>
                <a:pPr lvl="1"/>
                <a:r>
                  <a:rPr lang="en-US" dirty="0"/>
                  <a:t>In year 3 through year 6, we earn $40,000, $50,000, $60,000, and $70,000</a:t>
                </a:r>
              </a:p>
              <a:p>
                <a:pPr lvl="1"/>
                <a:r>
                  <a:rPr lang="en-US" dirty="0"/>
                  <a:t>In year 7, the restaurant closes for good after it goes out of style</a:t>
                </a:r>
              </a:p>
              <a:p>
                <a:pPr lvl="1"/>
                <a:r>
                  <a:rPr lang="en-US" dirty="0"/>
                  <a:t>The real interest rate is </a:t>
                </a:r>
                <a14:m>
                  <m:oMath xmlns:m="http://schemas.openxmlformats.org/officeDocument/2006/math">
                    <m:r>
                      <a:rPr lang="en-US" b="0" i="1" smtClean="0">
                        <a:latin typeface="Cambria Math" panose="02040503050406030204" pitchFamily="18" charset="0"/>
                      </a:rPr>
                      <m:t>10%</m:t>
                    </m:r>
                  </m:oMath>
                </a14:m>
                <a:endParaRPr lang="en-US" dirty="0"/>
              </a:p>
              <a:p>
                <a:r>
                  <a:rPr lang="en-US" dirty="0"/>
                  <a:t>Compute the NPV</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0</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5</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6</m:t>
                                </m:r>
                              </m:sup>
                            </m:sSup>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0</m:t>
                                </m:r>
                              </m:sup>
                            </m:sSup>
                          </m:den>
                        </m:f>
                      </m:e>
                    </m:d>
                  </m:oMath>
                </a14:m>
                <a:endParaRPr lang="en-US" dirty="0"/>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r>
                      <a:rPr lang="en-US" b="0" i="1" smtClean="0">
                        <a:latin typeface="Cambria Math" panose="02040503050406030204" pitchFamily="18" charset="0"/>
                      </a:rPr>
                      <m:t>𝑃𝑉</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𝑃𝑉</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e>
                    </m:d>
                    <m:r>
                      <a:rPr lang="en-US" b="0" i="1" smtClean="0">
                        <a:latin typeface="Cambria Math" panose="02040503050406030204" pitchFamily="18" charset="0"/>
                      </a:rPr>
                      <m:t>=131,881−100,000=31,881</m:t>
                    </m:r>
                  </m:oMath>
                </a14:m>
                <a:endParaRPr lang="en-US" dirty="0"/>
              </a:p>
              <a:p>
                <a:pPr lvl="1"/>
                <a:r>
                  <a:rPr lang="en-US" dirty="0"/>
                  <a:t>The Net Present Value is positive so we should invest in the restaurant</a:t>
                </a:r>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912632"/>
              </a:xfrm>
              <a:blipFill>
                <a:blip r:embed="rId2"/>
                <a:stretch>
                  <a:fillRect l="-910" t="-2062"/>
                </a:stretch>
              </a:blipFill>
            </p:spPr>
            <p:txBody>
              <a:bodyPr/>
              <a:lstStyle/>
              <a:p>
                <a:r>
                  <a:rPr lang="en-US">
                    <a:noFill/>
                  </a:rPr>
                  <a:t> </a:t>
                </a:r>
              </a:p>
            </p:txBody>
          </p:sp>
        </mc:Fallback>
      </mc:AlternateContent>
    </p:spTree>
    <p:extLst>
      <p:ext uri="{BB962C8B-B14F-4D97-AF65-F5344CB8AC3E}">
        <p14:creationId xmlns:p14="http://schemas.microsoft.com/office/powerpoint/2010/main" val="538973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A808-8978-2D26-F23E-61CDDD29DB73}"/>
              </a:ext>
            </a:extLst>
          </p:cNvPr>
          <p:cNvSpPr>
            <a:spLocks noGrp="1"/>
          </p:cNvSpPr>
          <p:nvPr>
            <p:ph type="title"/>
          </p:nvPr>
        </p:nvSpPr>
        <p:spPr/>
        <p:txBody>
          <a:bodyPr/>
          <a:lstStyle/>
          <a:p>
            <a:r>
              <a:rPr lang="en-US" dirty="0"/>
              <a:t>The Gordon Growth Formula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3D7E15-90B7-1E27-0D66-7F0DEA972145}"/>
                  </a:ext>
                </a:extLst>
              </p:cNvPr>
              <p:cNvSpPr>
                <a:spLocks noGrp="1"/>
              </p:cNvSpPr>
              <p:nvPr>
                <p:ph idx="1"/>
              </p:nvPr>
            </p:nvSpPr>
            <p:spPr>
              <a:xfrm>
                <a:off x="838200" y="1825625"/>
                <a:ext cx="10515600" cy="4912632"/>
              </a:xfrm>
            </p:spPr>
            <p:txBody>
              <a:bodyPr/>
              <a:lstStyle/>
              <a:p>
                <a:r>
                  <a:rPr lang="en-US" dirty="0"/>
                  <a:t>We have a special where our </a:t>
                </a:r>
                <a14:m>
                  <m:oMath xmlns:m="http://schemas.openxmlformats.org/officeDocument/2006/math">
                    <m:r>
                      <a:rPr lang="en-US" b="0" i="1" smtClean="0">
                        <a:latin typeface="Cambria Math" panose="02040503050406030204" pitchFamily="18" charset="0"/>
                      </a:rPr>
                      <m:t>𝑁𝑃𝑉</m:t>
                    </m:r>
                  </m:oMath>
                </a14:m>
                <a:r>
                  <a:rPr lang="en-US" dirty="0"/>
                  <a:t> formula becomes very simple</a:t>
                </a:r>
              </a:p>
              <a:p>
                <a:r>
                  <a:rPr lang="en-US" dirty="0"/>
                  <a:t>In this special case, dividends grow a constant rate of </a:t>
                </a:r>
                <a14:m>
                  <m:oMath xmlns:m="http://schemas.openxmlformats.org/officeDocument/2006/math">
                    <m:r>
                      <a:rPr lang="en-US" b="0" i="1" smtClean="0">
                        <a:latin typeface="Cambria Math" panose="02040503050406030204" pitchFamily="18" charset="0"/>
                      </a:rPr>
                      <m:t>𝑔</m:t>
                    </m:r>
                  </m:oMath>
                </a14:m>
                <a:r>
                  <a:rPr lang="en-US" dirty="0"/>
                  <a:t>, so that dividends are equal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oMath>
                </a14:m>
                <a:endParaRPr lang="en-US" dirty="0"/>
              </a:p>
              <a:p>
                <a:r>
                  <a:rPr lang="en-US" dirty="0"/>
                  <a:t>Our period-</a:t>
                </a:r>
                <a14:m>
                  <m:oMath xmlns:m="http://schemas.openxmlformats.org/officeDocument/2006/math">
                    <m:r>
                      <a:rPr lang="en-US" b="0" i="1" smtClean="0">
                        <a:latin typeface="Cambria Math" panose="02040503050406030204" pitchFamily="18" charset="0"/>
                      </a:rPr>
                      <m:t>𝑡</m:t>
                    </m:r>
                  </m:oMath>
                </a14:m>
                <a:r>
                  <a:rPr lang="en-US" dirty="0"/>
                  <a:t> dividends will be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oMath>
                </a14:m>
                <a:endParaRPr lang="en-US" dirty="0"/>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𝑟</m:t>
                                        </m:r>
                                      </m:den>
                                    </m:f>
                                  </m:e>
                                </m:d>
                              </m:e>
                              <m:sup>
                                <m:r>
                                  <a:rPr lang="en-US" b="0" i="1" smtClean="0">
                                    <a:latin typeface="Cambria Math" panose="02040503050406030204" pitchFamily="18" charset="0"/>
                                  </a:rPr>
                                  <m:t>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num>
                              <m:den>
                                <m:r>
                                  <a:rPr lang="en-US" b="0" i="1" smtClean="0">
                                    <a:latin typeface="Cambria Math" panose="02040503050406030204" pitchFamily="18" charset="0"/>
                                  </a:rPr>
                                  <m:t>1+</m:t>
                                </m:r>
                                <m:r>
                                  <a:rPr lang="en-US" b="0" i="1" smtClean="0">
                                    <a:latin typeface="Cambria Math" panose="02040503050406030204" pitchFamily="18" charset="0"/>
                                  </a:rPr>
                                  <m:t>𝑔</m:t>
                                </m:r>
                              </m:den>
                            </m:f>
                          </m:e>
                        </m:nary>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𝑟</m:t>
                                    </m:r>
                                  </m:den>
                                </m:f>
                              </m:e>
                            </m:d>
                          </m:num>
                          <m:den>
                            <m:r>
                              <a:rPr lang="en-US" b="0" i="1" smtClean="0">
                                <a:latin typeface="Cambria Math" panose="02040503050406030204" pitchFamily="18" charset="0"/>
                              </a:rPr>
                              <m:t>1−</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𝑟</m:t>
                                    </m:r>
                                  </m:den>
                                </m:f>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num>
                          <m:den>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𝑔</m:t>
                            </m:r>
                          </m:den>
                        </m:f>
                      </m:e>
                    </m:nary>
                  </m:oMath>
                </a14:m>
                <a:endParaRPr lang="en-US" dirty="0"/>
              </a:p>
              <a:p>
                <a:r>
                  <a:rPr lang="en-US" dirty="0"/>
                  <a:t>In this special case</a:t>
                </a:r>
              </a:p>
              <a:p>
                <a:pPr lvl="1"/>
                <a:r>
                  <a:rPr lang="en-US" dirty="0"/>
                  <a:t>The present value is a function of initial level of dividends, its growth rate, and the real interest rate</a:t>
                </a:r>
              </a:p>
              <a:p>
                <a:pPr lvl="1"/>
                <a14:m>
                  <m:oMath xmlns:m="http://schemas.openxmlformats.org/officeDocument/2006/math">
                    <m:r>
                      <a:rPr lang="en-US" b="0" i="1" smtClean="0">
                        <a:latin typeface="Cambria Math" panose="02040503050406030204" pitchFamily="18" charset="0"/>
                      </a:rPr>
                      <m:t>𝑉</m:t>
                    </m:r>
                  </m:oMath>
                </a14:m>
                <a:r>
                  <a:rPr lang="en-US" dirty="0"/>
                  <a:t> is high whenever </a:t>
                </a:r>
                <a14:m>
                  <m:oMath xmlns:m="http://schemas.openxmlformats.org/officeDocument/2006/math">
                    <m:r>
                      <a:rPr lang="en-US" b="0" i="1" smtClean="0">
                        <a:latin typeface="Cambria Math" panose="02040503050406030204" pitchFamily="18" charset="0"/>
                      </a:rPr>
                      <m:t>𝑔</m:t>
                    </m:r>
                  </m:oMath>
                </a14:m>
                <a:r>
                  <a:rPr lang="en-US" dirty="0"/>
                  <a:t> is high or </a:t>
                </a:r>
                <a14:m>
                  <m:oMath xmlns:m="http://schemas.openxmlformats.org/officeDocument/2006/math">
                    <m:r>
                      <a:rPr lang="en-US" b="0" i="1" smtClean="0">
                        <a:latin typeface="Cambria Math" panose="02040503050406030204" pitchFamily="18" charset="0"/>
                      </a:rPr>
                      <m:t>𝑟</m:t>
                    </m:r>
                  </m:oMath>
                </a14:m>
                <a:r>
                  <a:rPr lang="en-US" dirty="0"/>
                  <a:t> is low</a:t>
                </a:r>
              </a:p>
              <a:p>
                <a:pPr lvl="1"/>
                <a:r>
                  <a:rPr lang="en-US" dirty="0"/>
                  <a:t>High </a:t>
                </a:r>
                <a14:m>
                  <m:oMath xmlns:m="http://schemas.openxmlformats.org/officeDocument/2006/math">
                    <m:r>
                      <a:rPr lang="en-US" b="0" i="1" smtClean="0">
                        <a:latin typeface="Cambria Math" panose="02040503050406030204" pitchFamily="18" charset="0"/>
                      </a:rPr>
                      <m:t>𝑟</m:t>
                    </m:r>
                  </m:oMath>
                </a14:m>
                <a:r>
                  <a:rPr lang="en-US" dirty="0"/>
                  <a:t> makes future goods less valuable in terms of present gods</a:t>
                </a:r>
              </a:p>
            </p:txBody>
          </p:sp>
        </mc:Choice>
        <mc:Fallback xmlns="">
          <p:sp>
            <p:nvSpPr>
              <p:cNvPr id="3" name="Content Placeholder 2">
                <a:extLst>
                  <a:ext uri="{FF2B5EF4-FFF2-40B4-BE49-F238E27FC236}">
                    <a16:creationId xmlns:a16="http://schemas.microsoft.com/office/drawing/2014/main" id="{C23D7E15-90B7-1E27-0D66-7F0DEA972145}"/>
                  </a:ext>
                </a:extLst>
              </p:cNvPr>
              <p:cNvSpPr>
                <a:spLocks noGrp="1" noRot="1" noChangeAspect="1" noMove="1" noResize="1" noEditPoints="1" noAdjustHandles="1" noChangeArrowheads="1" noChangeShapeType="1" noTextEdit="1"/>
              </p:cNvSpPr>
              <p:nvPr>
                <p:ph idx="1"/>
              </p:nvPr>
            </p:nvSpPr>
            <p:spPr>
              <a:xfrm>
                <a:off x="838200" y="1825625"/>
                <a:ext cx="10515600" cy="4912632"/>
              </a:xfrm>
              <a:blipFill>
                <a:blip r:embed="rId2"/>
                <a:stretch>
                  <a:fillRect l="-1086" t="-2062"/>
                </a:stretch>
              </a:blipFill>
            </p:spPr>
            <p:txBody>
              <a:bodyPr/>
              <a:lstStyle/>
              <a:p>
                <a:r>
                  <a:rPr lang="en-US">
                    <a:noFill/>
                  </a:rPr>
                  <a:t> </a:t>
                </a:r>
              </a:p>
            </p:txBody>
          </p:sp>
        </mc:Fallback>
      </mc:AlternateContent>
    </p:spTree>
    <p:extLst>
      <p:ext uri="{BB962C8B-B14F-4D97-AF65-F5344CB8AC3E}">
        <p14:creationId xmlns:p14="http://schemas.microsoft.com/office/powerpoint/2010/main" val="1181784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5"/>
            <a:ext cx="10515600" cy="4667250"/>
          </a:xfrm>
        </p:spPr>
        <p:txBody>
          <a:bodyPr/>
          <a:lstStyle/>
          <a:p>
            <a:r>
              <a:rPr lang="en-US" dirty="0"/>
              <a:t>What if a project is already in place, how much should we be willing to pay for it?</a:t>
            </a:r>
          </a:p>
          <a:p>
            <a:pPr lvl="1"/>
            <a:r>
              <a:rPr lang="en-US" dirty="0"/>
              <a:t>We have been thinking about potential projects</a:t>
            </a:r>
          </a:p>
          <a:p>
            <a:pPr lvl="1"/>
            <a:r>
              <a:rPr lang="en-US" dirty="0"/>
              <a:t>We can also think about present value of existing investments and projects</a:t>
            </a:r>
          </a:p>
          <a:p>
            <a:r>
              <a:rPr lang="en-US" dirty="0"/>
              <a:t>There are markets where people actively trade assets that are already producing dividends</a:t>
            </a:r>
          </a:p>
          <a:p>
            <a:pPr lvl="1"/>
            <a:r>
              <a:rPr lang="en-US" dirty="0"/>
              <a:t>People trade share of companies on stock market</a:t>
            </a:r>
          </a:p>
          <a:p>
            <a:pPr lvl="1"/>
            <a:r>
              <a:rPr lang="en-US" dirty="0"/>
              <a:t>People trade commercial and residential real estate producing real estate services, such as housing services and commercial rental space</a:t>
            </a:r>
          </a:p>
          <a:p>
            <a:pPr lvl="1"/>
            <a:r>
              <a:rPr lang="en-US" dirty="0"/>
              <a:t>People trade bonds already paying coupons in the bond market</a:t>
            </a:r>
          </a:p>
          <a:p>
            <a:r>
              <a:rPr lang="en-US" dirty="0"/>
              <a:t>NPV formula tells us what should be the price at which people trade </a:t>
            </a:r>
          </a:p>
        </p:txBody>
      </p:sp>
    </p:spTree>
    <p:extLst>
      <p:ext uri="{BB962C8B-B14F-4D97-AF65-F5344CB8AC3E}">
        <p14:creationId xmlns:p14="http://schemas.microsoft.com/office/powerpoint/2010/main" val="534056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5"/>
                <a:ext cx="10515600" cy="4667250"/>
              </a:xfrm>
            </p:spPr>
            <p:txBody>
              <a:bodyPr/>
              <a:lstStyle/>
              <a:p>
                <a:r>
                  <a:rPr lang="en-US" dirty="0"/>
                  <a:t>Asset Prices </a:t>
                </a:r>
              </a:p>
              <a:p>
                <a:pPr lvl="1"/>
                <a:r>
                  <a:rPr lang="en-US" dirty="0"/>
                  <a:t>Provide a useful guiding in investment decisions</a:t>
                </a:r>
              </a:p>
              <a:p>
                <a:pPr lvl="1"/>
                <a:r>
                  <a:rPr lang="en-US" dirty="0"/>
                  <a:t>If we want to build an office building for </a:t>
                </a:r>
                <a14:m>
                  <m:oMath xmlns:m="http://schemas.openxmlformats.org/officeDocument/2006/math">
                    <m:r>
                      <a:rPr lang="en-US" b="0" i="1" smtClean="0">
                        <a:latin typeface="Cambria Math" panose="02040503050406030204" pitchFamily="18" charset="0"/>
                      </a:rPr>
                      <m:t>𝑥</m:t>
                    </m:r>
                  </m:oMath>
                </a14:m>
                <a:r>
                  <a:rPr lang="en-US" dirty="0"/>
                  <a:t> dollars, we need to know the present value of rental income we will obtain if were were to build</a:t>
                </a:r>
              </a:p>
              <a:p>
                <a:pPr lvl="1"/>
                <a:r>
                  <a:rPr lang="en-US" dirty="0"/>
                  <a:t>If the present values of benefits greater than the present value of costs</a:t>
                </a:r>
              </a:p>
              <a:p>
                <a:r>
                  <a:rPr lang="en-US" dirty="0"/>
                  <a:t>If there is an active market where people trade commercial real estate, we can see what prices people are paying to buy them</a:t>
                </a:r>
              </a:p>
              <a:p>
                <a:pPr lvl="1"/>
                <a:r>
                  <a:rPr lang="en-US" dirty="0"/>
                  <a:t>If a comparable office building sells more than </a:t>
                </a:r>
                <a14:m>
                  <m:oMath xmlns:m="http://schemas.openxmlformats.org/officeDocument/2006/math">
                    <m:r>
                      <a:rPr lang="en-US" b="0" i="1" smtClean="0">
                        <a:latin typeface="Cambria Math" panose="02040503050406030204" pitchFamily="18" charset="0"/>
                      </a:rPr>
                      <m:t>𝑥</m:t>
                    </m:r>
                  </m:oMath>
                </a14:m>
                <a:r>
                  <a:rPr lang="en-US" dirty="0"/>
                  <a:t> dollars, then it must be that investors think the present value of rents is more than </a:t>
                </a:r>
                <a14:m>
                  <m:oMath xmlns:m="http://schemas.openxmlformats.org/officeDocument/2006/math">
                    <m:r>
                      <a:rPr lang="en-US" b="0" i="1" smtClean="0">
                        <a:latin typeface="Cambria Math" panose="02040503050406030204" pitchFamily="18" charset="0"/>
                      </a:rPr>
                      <m:t>𝑥</m:t>
                    </m:r>
                  </m:oMath>
                </a14:m>
                <a:r>
                  <a:rPr lang="en-US" dirty="0"/>
                  <a:t> dollars </a:t>
                </a:r>
              </a:p>
              <a:p>
                <a:pPr lvl="1"/>
                <a:r>
                  <a:rPr lang="en-US" dirty="0"/>
                  <a:t>It’s a good idea to invest from this signal, and we expect that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&gt;</m:t>
                    </m:r>
                    <m:r>
                      <a:rPr lang="en-US" b="0" i="1" smtClean="0">
                        <a:latin typeface="Cambria Math" panose="02040503050406030204" pitchFamily="18" charset="0"/>
                      </a:rPr>
                      <m:t>𝐼</m:t>
                    </m:r>
                  </m:oMath>
                </a14:m>
                <a:endParaRPr lang="en-US"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168"/>
                </a:stretch>
              </a:blipFill>
            </p:spPr>
            <p:txBody>
              <a:bodyPr/>
              <a:lstStyle/>
              <a:p>
                <a:r>
                  <a:rPr lang="en-US">
                    <a:noFill/>
                  </a:rPr>
                  <a:t> </a:t>
                </a:r>
              </a:p>
            </p:txBody>
          </p:sp>
        </mc:Fallback>
      </mc:AlternateContent>
    </p:spTree>
    <p:extLst>
      <p:ext uri="{BB962C8B-B14F-4D97-AF65-F5344CB8AC3E}">
        <p14:creationId xmlns:p14="http://schemas.microsoft.com/office/powerpoint/2010/main" val="3767732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lnSpcReduction="10000"/>
              </a:bodyPr>
              <a:lstStyle/>
              <a:p>
                <a:r>
                  <a:rPr lang="en-US" dirty="0"/>
                  <a:t>Tobin’s Q</a:t>
                </a:r>
              </a:p>
              <a:p>
                <a:pPr lvl="1"/>
                <a:r>
                  <a:rPr lang="en-US" dirty="0"/>
                  <a:t>James Tobin has an investment theory similar to this idea</a:t>
                </a:r>
              </a:p>
              <a:p>
                <a:pPr lvl="1"/>
                <a:r>
                  <a:rPr lang="en-US" dirty="0"/>
                  <a:t>Tobin’s Q: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𝑀𝑎𝑟𝑘𝑒𝑡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𝑉𝑎𝑙𝑢𝑒</m:t>
                        </m:r>
                      </m:num>
                      <m:den>
                        <m:r>
                          <a:rPr lang="en-US" b="0" i="1" smtClean="0">
                            <a:latin typeface="Cambria Math" panose="02040503050406030204" pitchFamily="18" charset="0"/>
                            <a:ea typeface="Cambria Math" panose="02040503050406030204" pitchFamily="18" charset="0"/>
                          </a:rPr>
                          <m:t>𝐵𝑜𝑜𝑘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𝑉𝑎𝑙𝑢𝑒</m:t>
                        </m:r>
                      </m:den>
                    </m:f>
                  </m:oMath>
                </a14:m>
                <a:endParaRPr lang="en-US" dirty="0"/>
              </a:p>
              <a:p>
                <a:r>
                  <a:rPr lang="en-US" dirty="0"/>
                  <a:t>Where</a:t>
                </a:r>
              </a:p>
              <a:p>
                <a:pPr lvl="1"/>
                <a:r>
                  <a:rPr lang="en-US" dirty="0"/>
                  <a:t>Market Value is the price of the asset on the marketplace trading assets</a:t>
                </a:r>
              </a:p>
              <a:p>
                <a:pPr lvl="1"/>
                <a:r>
                  <a:rPr lang="en-US" dirty="0"/>
                  <a:t>Book value is the measures its accumulated investment net depreciation, and</a:t>
                </a:r>
              </a:p>
              <a:p>
                <a:pPr lvl="1"/>
                <a:r>
                  <a:rPr lang="en-US" dirty="0"/>
                  <a:t>This should be approximately how much you need to invest to build a company just like it, or replicate it</a:t>
                </a:r>
              </a:p>
              <a:p>
                <a:r>
                  <a:rPr lang="en-US" dirty="0"/>
                  <a:t>When is replication a good idea and when is buying a good idea</a:t>
                </a:r>
              </a:p>
              <a:p>
                <a:pPr lvl="1"/>
                <a:r>
                  <a:rPr lang="en-US" dirty="0"/>
                  <a:t>If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&gt;1</m:t>
                    </m:r>
                  </m:oMath>
                </a14:m>
                <a:r>
                  <a:rPr lang="en-US" dirty="0"/>
                  <a:t>, then it is better to replicate the company/asset</a:t>
                </a:r>
              </a:p>
              <a:p>
                <a:pPr lvl="1"/>
                <a:r>
                  <a:rPr lang="en-US" dirty="0"/>
                  <a:t>Under the assumption of perfect replicability,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=1</m:t>
                    </m:r>
                  </m:oMath>
                </a14:m>
                <a:r>
                  <a:rPr lang="en-US" dirty="0"/>
                  <a:t>, since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&gt;1</m:t>
                    </m:r>
                  </m:oMath>
                </a14:m>
                <a:r>
                  <a:rPr lang="en-US" dirty="0"/>
                  <a:t> will lead to infinite investment, and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&lt;1</m:t>
                    </m:r>
                  </m:oMath>
                </a14:m>
                <a:r>
                  <a:rPr lang="en-US" dirty="0"/>
                  <a:t> will lead to no investment</a:t>
                </a:r>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198421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Outside of perfect replicability, we have adjustment costs</a:t>
                </a:r>
              </a:p>
              <a:p>
                <a:pPr lvl="1"/>
                <a:r>
                  <a:rPr lang="en-US" dirty="0"/>
                  <a:t>Adjustment costs can be the costs of physically installing machines, training workers to use capital, or the cost of making decisions to invest</a:t>
                </a:r>
              </a:p>
              <a:p>
                <a:r>
                  <a:rPr lang="en-US" dirty="0"/>
                  <a:t>Adjustment costs can be represented by a function </a:t>
                </a:r>
                <a14:m>
                  <m:oMath xmlns:m="http://schemas.openxmlformats.org/officeDocument/2006/math">
                    <m:r>
                      <a:rPr lang="en-US" b="0" i="1" smtClean="0">
                        <a:latin typeface="Cambria Math" panose="02040503050406030204" pitchFamily="18" charset="0"/>
                      </a:rPr>
                      <m:t>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dirty="0"/>
              </a:p>
              <a:p>
                <a:pPr lvl="1"/>
                <a:r>
                  <a:rPr lang="en-US" dirty="0"/>
                  <a:t>It represents how much extra a firm needs to pay if its current capital stock </a:t>
                </a:r>
                <a14:m>
                  <m:oMath xmlns:m="http://schemas.openxmlformats.org/officeDocument/2006/math">
                    <m:r>
                      <a:rPr lang="en-US" b="0" i="1" smtClean="0">
                        <a:latin typeface="Cambria Math" panose="02040503050406030204" pitchFamily="18" charset="0"/>
                      </a:rPr>
                      <m:t>𝐾</m:t>
                    </m:r>
                  </m:oMath>
                </a14:m>
                <a:r>
                  <a:rPr lang="en-US" dirty="0"/>
                  <a:t> and its desired investment </a:t>
                </a:r>
                <a14:m>
                  <m:oMath xmlns:m="http://schemas.openxmlformats.org/officeDocument/2006/math">
                    <m:r>
                      <a:rPr lang="en-US" b="0" i="1" smtClean="0">
                        <a:latin typeface="Cambria Math" panose="02040503050406030204" pitchFamily="18" charset="0"/>
                      </a:rPr>
                      <m:t>𝐼</m:t>
                    </m:r>
                  </m:oMath>
                </a14:m>
                <a:r>
                  <a:rPr lang="en-US" dirty="0"/>
                  <a:t> is to expand up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r>
                  <a:rPr lang="en-US" dirty="0"/>
                  <a:t>This function can take many possible shapes</a:t>
                </a:r>
              </a:p>
              <a:p>
                <a:pPr lvl="1"/>
                <a:r>
                  <a:rPr lang="en-US" dirty="0"/>
                  <a:t>We’ll assume </a:t>
                </a:r>
                <a14:m>
                  <m:oMath xmlns:m="http://schemas.openxmlformats.org/officeDocument/2006/math">
                    <m:r>
                      <a:rPr lang="en-US" b="0" i="1" smtClean="0">
                        <a:latin typeface="Cambria Math" panose="02040503050406030204" pitchFamily="18" charset="0"/>
                      </a:rPr>
                      <m:t>𝛹</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𝐾</m:t>
                        </m:r>
                      </m:den>
                    </m:f>
                  </m:oMath>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𝜓</m:t>
                    </m:r>
                  </m:oMath>
                </a14:m>
                <a:r>
                  <a:rPr lang="en-US" dirty="0"/>
                  <a:t> scales the adjustment costs, so higher </a:t>
                </a:r>
                <a14:m>
                  <m:oMath xmlns:m="http://schemas.openxmlformats.org/officeDocument/2006/math">
                    <m:r>
                      <a:rPr lang="en-US" b="0" i="1" smtClean="0">
                        <a:latin typeface="Cambria Math" panose="02040503050406030204" pitchFamily="18" charset="0"/>
                      </a:rPr>
                      <m:t>𝜓</m:t>
                    </m:r>
                  </m:oMath>
                </a14:m>
                <a:r>
                  <a:rPr lang="en-US" dirty="0"/>
                  <a:t> mean that adjusting the capital stock is more expensive</a:t>
                </a:r>
              </a:p>
            </p:txBody>
          </p:sp>
        </mc:Choice>
        <mc:Fallback>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17788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Using </a:t>
                </a:r>
                <a14:m>
                  <m:oMath xmlns:m="http://schemas.openxmlformats.org/officeDocument/2006/math">
                    <m:r>
                      <a:rPr lang="en-US" b="0" i="1" smtClean="0">
                        <a:latin typeface="Cambria Math" panose="02040503050406030204" pitchFamily="18" charset="0"/>
                      </a:rPr>
                      <m:t>𝛹</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𝐾</m:t>
                        </m:r>
                      </m:den>
                    </m:f>
                  </m:oMath>
                </a14:m>
                <a:r>
                  <a:rPr lang="en-US" dirty="0"/>
                  <a:t>	</a:t>
                </a:r>
              </a:p>
              <a:p>
                <a:r>
                  <a:rPr lang="en-US" dirty="0"/>
                  <a:t>The marginal adjustment cost is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sty m:val="p"/>
                          </m:rPr>
                          <a:rPr lang="en-US" b="0" i="0" smtClean="0">
                            <a:latin typeface="Cambria Math" panose="02040503050406030204" pitchFamily="18" charset="0"/>
                          </a:rPr>
                          <m:t>Ψ</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𝐼</m:t>
                        </m:r>
                      </m:den>
                    </m:f>
                    <m:r>
                      <a:rPr lang="en-US" b="0" i="1" smtClean="0">
                        <a:latin typeface="Cambria Math" panose="02040503050406030204" pitchFamily="18" charset="0"/>
                      </a:rPr>
                      <m:t>=</m:t>
                    </m:r>
                    <m:r>
                      <a:rPr lang="en-US" b="0" i="1" smtClean="0">
                        <a:latin typeface="Cambria Math" panose="02040503050406030204" pitchFamily="18" charset="0"/>
                      </a:rPr>
                      <m:t>𝜓</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oMath>
                </a14:m>
                <a:endParaRPr lang="en-US" dirty="0"/>
              </a:p>
              <a:p>
                <a:pPr lvl="1"/>
                <a:r>
                  <a:rPr lang="en-US" dirty="0"/>
                  <a:t>Marginal adjustment costs is higher as a proportion of existing capital</a:t>
                </a:r>
              </a:p>
              <a:p>
                <a:pPr lvl="1"/>
                <a:r>
                  <a:rPr lang="en-US" dirty="0"/>
                  <a:t>The more investment to capital we have, the higher the marginal costs holding </a:t>
                </a:r>
                <a14:m>
                  <m:oMath xmlns:m="http://schemas.openxmlformats.org/officeDocument/2006/math">
                    <m:r>
                      <a:rPr lang="en-US" b="0" i="1" smtClean="0">
                        <a:latin typeface="Cambria Math" panose="02040503050406030204" pitchFamily="18" charset="0"/>
                      </a:rPr>
                      <m:t>𝜓</m:t>
                    </m:r>
                  </m:oMath>
                </a14:m>
                <a:r>
                  <a:rPr lang="en-US" dirty="0"/>
                  <a:t> constant</a:t>
                </a:r>
              </a:p>
              <a:p>
                <a:r>
                  <a:rPr lang="en-US" dirty="0"/>
                  <a:t>What does this mean (under this assumed functional form)?</a:t>
                </a:r>
              </a:p>
              <a:p>
                <a:pPr lvl="1"/>
                <a:r>
                  <a:rPr lang="en-US" dirty="0"/>
                  <a:t>Proportionally small adjustments to the firm’s scale are inexpensive </a:t>
                </a:r>
              </a:p>
              <a:p>
                <a:pPr lvl="1"/>
                <a:r>
                  <a:rPr lang="en-US" dirty="0"/>
                  <a:t>But, if we try to make large adjustments too quickly, then the adjustment costs will be expensive</a:t>
                </a:r>
              </a:p>
              <a:p>
                <a:r>
                  <a:rPr lang="en-US" dirty="0"/>
                  <a:t>Note: we could have some other functional form of </a:t>
                </a:r>
                <a14:m>
                  <m:oMath xmlns:m="http://schemas.openxmlformats.org/officeDocument/2006/math">
                    <m:r>
                      <a:rPr lang="en-US" b="0" i="1" smtClean="0">
                        <a:latin typeface="Cambria Math" panose="02040503050406030204" pitchFamily="18" charset="0"/>
                      </a:rPr>
                      <m:t>𝛹</m:t>
                    </m:r>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b="-2771"/>
                </a:stretch>
              </a:blipFill>
            </p:spPr>
            <p:txBody>
              <a:bodyPr/>
              <a:lstStyle/>
              <a:p>
                <a:r>
                  <a:rPr lang="en-US">
                    <a:noFill/>
                  </a:rPr>
                  <a:t> </a:t>
                </a:r>
              </a:p>
            </p:txBody>
          </p:sp>
        </mc:Fallback>
      </mc:AlternateContent>
    </p:spTree>
    <p:extLst>
      <p:ext uri="{BB962C8B-B14F-4D97-AF65-F5344CB8AC3E}">
        <p14:creationId xmlns:p14="http://schemas.microsoft.com/office/powerpoint/2010/main" val="194986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25E8-CE44-A32C-1C19-8A9344C50CBC}"/>
              </a:ext>
            </a:extLst>
          </p:cNvPr>
          <p:cNvSpPr>
            <a:spLocks noGrp="1"/>
          </p:cNvSpPr>
          <p:nvPr>
            <p:ph type="title"/>
          </p:nvPr>
        </p:nvSpPr>
        <p:spPr/>
        <p:txBody>
          <a:bodyPr/>
          <a:lstStyle/>
          <a:p>
            <a:r>
              <a:rPr lang="en-US" dirty="0"/>
              <a:t>Announcement </a:t>
            </a:r>
          </a:p>
        </p:txBody>
      </p:sp>
      <p:sp>
        <p:nvSpPr>
          <p:cNvPr id="3" name="Content Placeholder 2">
            <a:extLst>
              <a:ext uri="{FF2B5EF4-FFF2-40B4-BE49-F238E27FC236}">
                <a16:creationId xmlns:a16="http://schemas.microsoft.com/office/drawing/2014/main" id="{5AD1E94D-F116-AC27-D0CC-818FBA8C3E10}"/>
              </a:ext>
            </a:extLst>
          </p:cNvPr>
          <p:cNvSpPr>
            <a:spLocks noGrp="1"/>
          </p:cNvSpPr>
          <p:nvPr>
            <p:ph idx="1"/>
          </p:nvPr>
        </p:nvSpPr>
        <p:spPr/>
        <p:txBody>
          <a:bodyPr/>
          <a:lstStyle/>
          <a:p>
            <a:r>
              <a:rPr lang="en-US" dirty="0"/>
              <a:t>Midterm next week (1/10/2024)</a:t>
            </a:r>
          </a:p>
          <a:p>
            <a:r>
              <a:rPr lang="en-US" dirty="0"/>
              <a:t>Problem Set 2 Due (1/10/2024)</a:t>
            </a:r>
          </a:p>
          <a:p>
            <a:pPr lvl="1"/>
            <a:r>
              <a:rPr lang="en-US" dirty="0"/>
              <a:t>Will be part of studying for the midterm</a:t>
            </a:r>
          </a:p>
          <a:p>
            <a:r>
              <a:rPr lang="en-US" dirty="0"/>
              <a:t>Presentation Set 3 is on </a:t>
            </a:r>
            <a:r>
              <a:rPr lang="en-US" b="1" dirty="0"/>
              <a:t>Friday</a:t>
            </a:r>
            <a:r>
              <a:rPr lang="en-US" dirty="0"/>
              <a:t>, January 19</a:t>
            </a:r>
          </a:p>
        </p:txBody>
      </p:sp>
    </p:spTree>
    <p:extLst>
      <p:ext uri="{BB962C8B-B14F-4D97-AF65-F5344CB8AC3E}">
        <p14:creationId xmlns:p14="http://schemas.microsoft.com/office/powerpoint/2010/main" val="4074473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How does the firm decide how much to invest today?</a:t>
                </a:r>
              </a:p>
              <a:p>
                <a:pPr lvl="1"/>
                <a:r>
                  <a:rPr lang="en-US" dirty="0"/>
                  <a:t>Under our assumed functional form of </a:t>
                </a:r>
                <a14:m>
                  <m:oMath xmlns:m="http://schemas.openxmlformats.org/officeDocument/2006/math">
                    <m:r>
                      <a:rPr lang="en-US" b="0" i="1" smtClean="0">
                        <a:latin typeface="Cambria Math" panose="02040503050406030204" pitchFamily="18" charset="0"/>
                      </a:rPr>
                      <m:t>𝛹</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endParaRPr lang="en-US" dirty="0"/>
              </a:p>
              <a:p>
                <a:pPr lvl="1"/>
                <a:r>
                  <a:rPr lang="en-US" dirty="0"/>
                  <a:t>A firm’s capital stock of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A firm’s stock market value of </a:t>
                </a:r>
                <a14:m>
                  <m:oMath xmlns:m="http://schemas.openxmlformats.org/officeDocument/2006/math">
                    <m:r>
                      <a:rPr lang="en-US" b="0" i="1" smtClean="0">
                        <a:latin typeface="Cambria Math" panose="02040503050406030204" pitchFamily="18" charset="0"/>
                      </a:rPr>
                      <m:t>𝑄𝐾</m:t>
                    </m:r>
                  </m:oMath>
                </a14:m>
                <a:endParaRPr lang="en-US" dirty="0"/>
              </a:p>
              <a:p>
                <a:pPr lvl="1"/>
                <a:r>
                  <a:rPr lang="en-US" dirty="0"/>
                  <a:t>Increasing capital stock to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will increase stock market value to </a:t>
                </a:r>
                <a14:m>
                  <m:oMath xmlns:m="http://schemas.openxmlformats.org/officeDocument/2006/math">
                    <m:r>
                      <a:rPr lang="en-US" b="0" i="1" smtClean="0">
                        <a:latin typeface="Cambria Math" panose="02040503050406030204" pitchFamily="18" charset="0"/>
                      </a:rPr>
                      <m:t>𝑄𝐾</m:t>
                    </m:r>
                    <m:r>
                      <a:rPr lang="en-US" b="0" i="1" smtClean="0">
                        <a:latin typeface="Cambria Math" panose="02040503050406030204" pitchFamily="18" charset="0"/>
                      </a:rPr>
                      <m:t>′</m:t>
                    </m:r>
                  </m:oMath>
                </a14:m>
                <a:endParaRPr lang="en-US" dirty="0"/>
              </a:p>
              <a:p>
                <a:r>
                  <a:rPr lang="en-US" dirty="0"/>
                  <a:t>A firm will want to maximize its stock market value net of costs of investment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𝐼</m:t>
                            </m:r>
                          </m:lim>
                        </m:limLow>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𝐾</m:t>
                                </m:r>
                              </m:den>
                            </m:f>
                          </m:e>
                        </m:d>
                      </m:e>
                    </m:func>
                  </m:oMath>
                </a14:m>
                <a:endParaRPr lang="en-US" dirty="0"/>
              </a:p>
              <a:p>
                <a:r>
                  <a:rPr lang="en-US" dirty="0"/>
                  <a:t>Our first order conditions are</a:t>
                </a:r>
              </a:p>
              <a:p>
                <a:pPr lvl="1"/>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r>
                          <a:rPr lang="en-US" b="0" i="1" smtClean="0">
                            <a:latin typeface="Cambria Math" panose="02040503050406030204" pitchFamily="18" charset="0"/>
                          </a:rPr>
                          <m:t>𝐼</m:t>
                        </m:r>
                      </m:num>
                      <m:den>
                        <m:r>
                          <a:rPr lang="en-US" b="0" i="1" smtClean="0">
                            <a:latin typeface="Cambria Math" panose="02040503050406030204" pitchFamily="18" charset="0"/>
                          </a:rPr>
                          <m:t>𝐾</m:t>
                        </m:r>
                      </m:den>
                    </m:f>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𝑄</m:t>
                        </m:r>
                        <m:r>
                          <a:rPr lang="en-US" b="0" i="1" smtClean="0">
                            <a:latin typeface="Cambria Math" panose="02040503050406030204" pitchFamily="18" charset="0"/>
                          </a:rPr>
                          <m:t>−1</m:t>
                        </m:r>
                      </m:e>
                    </m:d>
                  </m:oMath>
                </a14:m>
                <a:endParaRPr lang="en-US" dirty="0"/>
              </a:p>
            </p:txBody>
          </p:sp>
        </mc:Choice>
        <mc:Fallback>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03699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Our first order conditions are</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𝑄</m:t>
                        </m:r>
                        <m:r>
                          <a:rPr lang="en-US" b="0" i="1" smtClean="0">
                            <a:latin typeface="Cambria Math" panose="02040503050406030204" pitchFamily="18" charset="0"/>
                          </a:rPr>
                          <m:t>−1</m:t>
                        </m:r>
                      </m:e>
                    </m:d>
                  </m:oMath>
                </a14:m>
                <a:endParaRPr lang="en-US" dirty="0"/>
              </a:p>
              <a:p>
                <a:r>
                  <a:rPr lang="en-US" dirty="0"/>
                  <a:t>What does it mean?</a:t>
                </a:r>
              </a:p>
              <a:p>
                <a:pPr lvl="1"/>
                <a:r>
                  <a:rPr lang="en-US" dirty="0"/>
                  <a:t>We get a less extreme version of infinite investment with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&gt;1</m:t>
                    </m:r>
                  </m:oMath>
                </a14:m>
                <a:r>
                  <a:rPr lang="en-US" dirty="0"/>
                  <a:t> and no investment with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&lt;1</m:t>
                    </m:r>
                  </m:oMath>
                </a14:m>
                <a:endParaRPr lang="en-US" dirty="0"/>
              </a:p>
              <a:p>
                <a:pPr lvl="1"/>
                <a:r>
                  <a:rPr lang="en-US" dirty="0"/>
                  <a:t>The investment-to-capital-ratio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oMath>
                </a14:m>
                <a:r>
                  <a:rPr lang="en-US" dirty="0"/>
                  <a:t> depends positively on </a:t>
                </a:r>
                <a14:m>
                  <m:oMath xmlns:m="http://schemas.openxmlformats.org/officeDocument/2006/math">
                    <m:r>
                      <a:rPr lang="en-US" b="0" i="1" smtClean="0">
                        <a:latin typeface="Cambria Math" panose="02040503050406030204" pitchFamily="18" charset="0"/>
                      </a:rPr>
                      <m:t>𝑄</m:t>
                    </m:r>
                  </m:oMath>
                </a14:m>
                <a:endParaRPr lang="en-US" dirty="0"/>
              </a:p>
              <a:p>
                <a:pPr lvl="1"/>
                <a:r>
                  <a:rPr lang="en-US" dirty="0"/>
                  <a:t>If adjustment costs are low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oMath>
                </a14:m>
                <a:r>
                  <a:rPr lang="en-US" dirty="0"/>
                  <a:t> is high), then a small change in </a:t>
                </a:r>
                <a14:m>
                  <m:oMath xmlns:m="http://schemas.openxmlformats.org/officeDocument/2006/math">
                    <m:r>
                      <a:rPr lang="en-US" b="0" i="1" smtClean="0">
                        <a:latin typeface="Cambria Math" panose="02040503050406030204" pitchFamily="18" charset="0"/>
                      </a:rPr>
                      <m:t>𝑄</m:t>
                    </m:r>
                  </m:oMath>
                </a14:m>
                <a:r>
                  <a:rPr lang="en-US" dirty="0"/>
                  <a:t> will lead to a strong response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oMath>
                </a14:m>
                <a:endParaRPr lang="en-US" dirty="0"/>
              </a:p>
              <a:p>
                <a:pPr lvl="1"/>
                <a:r>
                  <a:rPr lang="en-US" dirty="0"/>
                  <a:t>If adjustment costs are high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oMath>
                </a14:m>
                <a:r>
                  <a:rPr lang="en-US" dirty="0"/>
                  <a:t> is low), then a small change in </a:t>
                </a:r>
                <a14:m>
                  <m:oMath xmlns:m="http://schemas.openxmlformats.org/officeDocument/2006/math">
                    <m:r>
                      <a:rPr lang="en-US" b="0" i="1" smtClean="0">
                        <a:latin typeface="Cambria Math" panose="02040503050406030204" pitchFamily="18" charset="0"/>
                      </a:rPr>
                      <m:t>𝑄</m:t>
                    </m:r>
                  </m:oMath>
                </a14:m>
                <a:r>
                  <a:rPr lang="en-US" dirty="0"/>
                  <a:t> will lead to a weak response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oMath>
                </a14:m>
                <a:endParaRPr lang="en-US"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724"/>
                </a:stretch>
              </a:blipFill>
            </p:spPr>
            <p:txBody>
              <a:bodyPr/>
              <a:lstStyle/>
              <a:p>
                <a:r>
                  <a:rPr lang="en-US">
                    <a:noFill/>
                  </a:rPr>
                  <a:t> </a:t>
                </a:r>
              </a:p>
            </p:txBody>
          </p:sp>
        </mc:Fallback>
      </mc:AlternateContent>
    </p:spTree>
    <p:extLst>
      <p:ext uri="{BB962C8B-B14F-4D97-AF65-F5344CB8AC3E}">
        <p14:creationId xmlns:p14="http://schemas.microsoft.com/office/powerpoint/2010/main" val="4155451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The relationship between</a:t>
                </a:r>
                <a:br>
                  <a:rPr lang="en-US" dirty="0"/>
                </a:br>
                <a:r>
                  <a:rPr lang="en-US" dirty="0"/>
                  <a:t>Tobin’s </a:t>
                </a:r>
                <a14:m>
                  <m:oMath xmlns:m="http://schemas.openxmlformats.org/officeDocument/2006/math">
                    <m:r>
                      <a:rPr lang="en-US" b="0" i="1" smtClean="0">
                        <a:latin typeface="Cambria Math" panose="02040503050406030204" pitchFamily="18" charset="0"/>
                      </a:rPr>
                      <m:t>𝑄</m:t>
                    </m:r>
                  </m:oMath>
                </a14:m>
                <a:r>
                  <a:rPr lang="en-US" dirty="0"/>
                  <a:t> and investment-</a:t>
                </a:r>
                <a:br>
                  <a:rPr lang="en-US" dirty="0"/>
                </a:br>
                <a:r>
                  <a:rPr lang="en-US" dirty="0"/>
                  <a:t>to-capital ratio for the</a:t>
                </a:r>
                <a:br>
                  <a:rPr lang="en-US" dirty="0"/>
                </a:br>
                <a:r>
                  <a:rPr lang="en-US" dirty="0"/>
                  <a:t>US economy has been </a:t>
                </a:r>
                <a:br>
                  <a:rPr lang="en-US" dirty="0"/>
                </a:br>
                <a:r>
                  <a:rPr lang="en-US" dirty="0"/>
                  <a:t>positive</a:t>
                </a:r>
              </a:p>
              <a:p>
                <a:r>
                  <a:rPr lang="en-US" dirty="0"/>
                  <a:t>It has been even more positive</a:t>
                </a:r>
                <a:br>
                  <a:rPr lang="en-US" dirty="0"/>
                </a:br>
                <a:r>
                  <a:rPr lang="en-US" dirty="0"/>
                  <a:t>in recent decades</a:t>
                </a:r>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D2728D9-0064-2355-CD7A-1A70A5659D7F}"/>
              </a:ext>
            </a:extLst>
          </p:cNvPr>
          <p:cNvPicPr>
            <a:picLocks noChangeAspect="1"/>
          </p:cNvPicPr>
          <p:nvPr/>
        </p:nvPicPr>
        <p:blipFill>
          <a:blip r:embed="rId3"/>
          <a:stretch>
            <a:fillRect/>
          </a:stretch>
        </p:blipFill>
        <p:spPr>
          <a:xfrm>
            <a:off x="5676301" y="1825624"/>
            <a:ext cx="6515699" cy="5032376"/>
          </a:xfrm>
          <a:prstGeom prst="rect">
            <a:avLst/>
          </a:prstGeom>
        </p:spPr>
      </p:pic>
      <p:cxnSp>
        <p:nvCxnSpPr>
          <p:cNvPr id="6" name="Straight Connector 5">
            <a:extLst>
              <a:ext uri="{FF2B5EF4-FFF2-40B4-BE49-F238E27FC236}">
                <a16:creationId xmlns:a16="http://schemas.microsoft.com/office/drawing/2014/main" id="{B397EFDA-8A32-10AE-E51F-B50DB1B5FC92}"/>
              </a:ext>
            </a:extLst>
          </p:cNvPr>
          <p:cNvCxnSpPr/>
          <p:nvPr/>
        </p:nvCxnSpPr>
        <p:spPr>
          <a:xfrm flipV="1">
            <a:off x="8642195" y="2062976"/>
            <a:ext cx="0" cy="4237463"/>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694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0FF8F-5462-1BF8-78A8-2182D6A593E0}"/>
              </a:ext>
            </a:extLst>
          </p:cNvPr>
          <p:cNvSpPr>
            <a:spLocks noGrp="1"/>
          </p:cNvSpPr>
          <p:nvPr>
            <p:ph type="title"/>
          </p:nvPr>
        </p:nvSpPr>
        <p:spPr/>
        <p:txBody>
          <a:bodyPr/>
          <a:lstStyle/>
          <a:p>
            <a:r>
              <a:rPr lang="en-US" dirty="0"/>
              <a:t>Risk</a:t>
            </a:r>
          </a:p>
        </p:txBody>
      </p:sp>
      <p:sp>
        <p:nvSpPr>
          <p:cNvPr id="3" name="Text Placeholder 2">
            <a:extLst>
              <a:ext uri="{FF2B5EF4-FFF2-40B4-BE49-F238E27FC236}">
                <a16:creationId xmlns:a16="http://schemas.microsoft.com/office/drawing/2014/main" id="{5F2BD1E5-7A8E-3004-3A3D-F4D69B84A9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86668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p:txBody>
              <a:bodyPr/>
              <a:lstStyle/>
              <a:p>
                <a:r>
                  <a:rPr lang="en-US" dirty="0"/>
                  <a:t>Uncertainty is a central aspect of investment decisions</a:t>
                </a:r>
              </a:p>
              <a:p>
                <a:pPr lvl="1"/>
                <a:r>
                  <a:rPr lang="en-US" dirty="0"/>
                  <a:t>So far, we have assumed that dividends in the future are known</a:t>
                </a:r>
              </a:p>
              <a:p>
                <a:r>
                  <a:rPr lang="en-US" dirty="0"/>
                  <a:t>We’ll take uncertainty into accounting using a two-period model</a:t>
                </a:r>
              </a:p>
              <a:p>
                <a:pPr lvl="1"/>
                <a:r>
                  <a:rPr lang="en-US" dirty="0"/>
                  <a:t>Let’s assume a two-period problem where dividends are paid in period 2</a:t>
                </a:r>
              </a:p>
              <a:p>
                <a:pPr lvl="1"/>
                <a:r>
                  <a:rPr lang="en-US" dirty="0"/>
                  <a:t>However, the dividends depend upon the state of the world in period 2</a:t>
                </a:r>
              </a:p>
              <a:p>
                <a:r>
                  <a:rPr lang="en-US" dirty="0"/>
                  <a:t>Where</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oMath>
                </a14:m>
                <a:r>
                  <a:rPr lang="en-US" dirty="0"/>
                  <a:t> is the probability of a state </a:t>
                </a:r>
                <a14:m>
                  <m:oMath xmlns:m="http://schemas.openxmlformats.org/officeDocument/2006/math">
                    <m:r>
                      <a:rPr lang="en-US" b="0" i="1" smtClean="0">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are the dividends that a project pays in state </a:t>
                </a:r>
                <a14:m>
                  <m:oMath xmlns:m="http://schemas.openxmlformats.org/officeDocument/2006/math">
                    <m:r>
                      <a:rPr lang="en-US" b="0" i="1" smtClean="0">
                        <a:latin typeface="Cambria Math" panose="02040503050406030204" pitchFamily="18" charset="0"/>
                      </a:rPr>
                      <m:t>𝑠</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102189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5"/>
                <a:ext cx="10515600" cy="4764746"/>
              </a:xfrm>
            </p:spPr>
            <p:txBody>
              <a:bodyPr/>
              <a:lstStyle/>
              <a:p>
                <a:r>
                  <a:rPr lang="en-US" dirty="0"/>
                  <a:t>We have a project that is a farm. The dividends it pays depends on whether it rains. Our real interest rate is 10%</a:t>
                </a:r>
              </a:p>
              <a:p>
                <a:endParaRPr lang="en-US" dirty="0"/>
              </a:p>
              <a:p>
                <a:endParaRPr lang="en-US" dirty="0"/>
              </a:p>
              <a:p>
                <a:endParaRPr lang="en-US" dirty="0"/>
              </a:p>
              <a:p>
                <a:r>
                  <a:rPr lang="en-US" dirty="0"/>
                  <a:t>Naïve way that ignores risk aversion: average possible dividends</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0.75∗100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0.25∗8</m:t>
                            </m:r>
                          </m:e>
                        </m:d>
                      </m:num>
                      <m:den>
                        <m:r>
                          <a:rPr lang="en-US" b="0" i="1" smtClean="0">
                            <a:latin typeface="Cambria Math" panose="02040503050406030204" pitchFamily="18" charset="0"/>
                          </a:rPr>
                          <m:t>1+0.1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77</m:t>
                        </m:r>
                      </m:num>
                      <m:den>
                        <m:r>
                          <a:rPr lang="en-US" b="0" i="1" smtClean="0">
                            <a:latin typeface="Cambria Math" panose="02040503050406030204" pitchFamily="18" charset="0"/>
                          </a:rPr>
                          <m:t>1.1</m:t>
                        </m:r>
                      </m:den>
                    </m:f>
                    <m:r>
                      <a:rPr lang="en-US" b="0" i="1" smtClean="0">
                        <a:latin typeface="Cambria Math" panose="02040503050406030204" pitchFamily="18" charset="0"/>
                      </a:rPr>
                      <m:t>=70</m:t>
                    </m:r>
                  </m:oMath>
                </a14:m>
                <a:endParaRPr lang="en-US" dirty="0"/>
              </a:p>
              <a:p>
                <a:r>
                  <a:rPr lang="en-US" dirty="0"/>
                  <a:t>However, this ignores the fact that people are generally risk averse and investing in the farm involves risk</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5"/>
                <a:ext cx="10515600" cy="4764746"/>
              </a:xfrm>
              <a:blipFill>
                <a:blip r:embed="rId2"/>
                <a:stretch>
                  <a:fillRect l="-1086"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A78F1AD-1DE8-116E-78F6-1CDBF6589587}"/>
                  </a:ext>
                </a:extLst>
              </p:cNvPr>
              <p:cNvGraphicFramePr>
                <a:graphicFrameLocks noGrp="1"/>
              </p:cNvGraphicFramePr>
              <p:nvPr>
                <p:extLst>
                  <p:ext uri="{D42A27DB-BD31-4B8C-83A1-F6EECF244321}">
                    <p14:modId xmlns:p14="http://schemas.microsoft.com/office/powerpoint/2010/main" val="1270699192"/>
                  </p:ext>
                </p:extLst>
              </p:nvPr>
            </p:nvGraphicFramePr>
            <p:xfrm>
              <a:off x="838200" y="2760339"/>
              <a:ext cx="9320562" cy="1112520"/>
            </p:xfrm>
            <a:graphic>
              <a:graphicData uri="http://schemas.openxmlformats.org/drawingml/2006/table">
                <a:tbl>
                  <a:tblPr firstRow="1" bandRow="1">
                    <a:tableStyleId>{5C22544A-7EE6-4342-B048-85BDC9FD1C3A}</a:tableStyleId>
                  </a:tblPr>
                  <a:tblGrid>
                    <a:gridCol w="3106854">
                      <a:extLst>
                        <a:ext uri="{9D8B030D-6E8A-4147-A177-3AD203B41FA5}">
                          <a16:colId xmlns:a16="http://schemas.microsoft.com/office/drawing/2014/main" val="1518786596"/>
                        </a:ext>
                      </a:extLst>
                    </a:gridCol>
                    <a:gridCol w="3106854">
                      <a:extLst>
                        <a:ext uri="{9D8B030D-6E8A-4147-A177-3AD203B41FA5}">
                          <a16:colId xmlns:a16="http://schemas.microsoft.com/office/drawing/2014/main" val="3158227716"/>
                        </a:ext>
                      </a:extLst>
                    </a:gridCol>
                    <a:gridCol w="3106854">
                      <a:extLst>
                        <a:ext uri="{9D8B030D-6E8A-4147-A177-3AD203B41FA5}">
                          <a16:colId xmlns:a16="http://schemas.microsoft.com/office/drawing/2014/main" val="1980227914"/>
                        </a:ext>
                      </a:extLst>
                    </a:gridCol>
                  </a:tblGrid>
                  <a:tr h="370840">
                    <a:tc>
                      <a:txBody>
                        <a:bodyPr/>
                        <a:lstStyle/>
                        <a:p>
                          <a:r>
                            <a:rPr lang="en-US" dirty="0"/>
                            <a:t>State of the World</a:t>
                          </a:r>
                        </a:p>
                      </a:txBody>
                      <a:tcPr/>
                    </a:tc>
                    <a:tc>
                      <a:txBody>
                        <a:bodyPr/>
                        <a:lstStyle/>
                        <a:p>
                          <a:r>
                            <a:rPr lang="en-US" dirty="0"/>
                            <a:t>Probability </a:t>
                          </a:r>
                          <a14:m>
                            <m:oMath xmlns:m="http://schemas.openxmlformats.org/officeDocument/2006/math">
                              <m:r>
                                <a:rPr lang="en-US" b="1" i="1" smtClean="0">
                                  <a:latin typeface="Cambria Math" panose="02040503050406030204" pitchFamily="18" charset="0"/>
                                </a:rPr>
                                <m:t>𝑷𝒓</m:t>
                              </m:r>
                              <m:d>
                                <m:dPr>
                                  <m:ctrlPr>
                                    <a:rPr lang="en-US" b="1" i="1" smtClean="0">
                                      <a:latin typeface="Cambria Math" panose="02040503050406030204" pitchFamily="18" charset="0"/>
                                    </a:rPr>
                                  </m:ctrlPr>
                                </m:dPr>
                                <m:e>
                                  <m:r>
                                    <a:rPr lang="en-US" b="1" i="1" smtClean="0">
                                      <a:latin typeface="Cambria Math" panose="02040503050406030204" pitchFamily="18" charset="0"/>
                                    </a:rPr>
                                    <m:t>𝒔</m:t>
                                  </m:r>
                                </m:e>
                              </m:d>
                            </m:oMath>
                          </a14:m>
                          <a:endParaRPr lang="en-US" dirty="0"/>
                        </a:p>
                      </a:txBody>
                      <a:tcPr/>
                    </a:tc>
                    <a:tc>
                      <a:txBody>
                        <a:bodyPr/>
                        <a:lstStyle/>
                        <a:p>
                          <a:r>
                            <a:rPr lang="en-US" dirty="0"/>
                            <a:t>Dividend </a:t>
                          </a:r>
                          <a14:m>
                            <m:oMath xmlns:m="http://schemas.openxmlformats.org/officeDocument/2006/math">
                              <m:r>
                                <a:rPr lang="en-US" b="1" i="1" smtClean="0">
                                  <a:latin typeface="Cambria Math" panose="02040503050406030204" pitchFamily="18" charset="0"/>
                                </a:rPr>
                                <m:t>𝒅</m:t>
                              </m:r>
                              <m:r>
                                <a:rPr lang="en-US" b="1"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oMath>
                          </a14:m>
                          <a:endParaRPr lang="en-US" dirty="0"/>
                        </a:p>
                      </a:txBody>
                      <a:tcPr/>
                    </a:tc>
                    <a:extLst>
                      <a:ext uri="{0D108BD9-81ED-4DB2-BD59-A6C34878D82A}">
                        <a16:rowId xmlns:a16="http://schemas.microsoft.com/office/drawing/2014/main" val="3264893452"/>
                      </a:ext>
                    </a:extLst>
                  </a:tr>
                  <a:tr h="370840">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𝑅𝑎𝑖𝑛</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0.75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m:t>
                                </m:r>
                              </m:oMath>
                            </m:oMathPara>
                          </a14:m>
                          <a:endParaRPr lang="en-US" dirty="0"/>
                        </a:p>
                      </a:txBody>
                      <a:tcPr/>
                    </a:tc>
                    <a:extLst>
                      <a:ext uri="{0D108BD9-81ED-4DB2-BD59-A6C34878D82A}">
                        <a16:rowId xmlns:a16="http://schemas.microsoft.com/office/drawing/2014/main" val="1315787061"/>
                      </a:ext>
                    </a:extLst>
                  </a:tr>
                  <a:tr h="370840">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𝐷𝑟𝑜𝑢𝑔h𝑡</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m:t>
                                </m:r>
                              </m:oMath>
                            </m:oMathPara>
                          </a14:m>
                          <a:endParaRPr lang="en-US" dirty="0"/>
                        </a:p>
                      </a:txBody>
                      <a:tcPr/>
                    </a:tc>
                    <a:extLst>
                      <a:ext uri="{0D108BD9-81ED-4DB2-BD59-A6C34878D82A}">
                        <a16:rowId xmlns:a16="http://schemas.microsoft.com/office/drawing/2014/main" val="3491939180"/>
                      </a:ext>
                    </a:extLst>
                  </a:tr>
                </a:tbl>
              </a:graphicData>
            </a:graphic>
          </p:graphicFrame>
        </mc:Choice>
        <mc:Fallback xmlns="">
          <p:graphicFrame>
            <p:nvGraphicFramePr>
              <p:cNvPr id="4" name="Table 3">
                <a:extLst>
                  <a:ext uri="{FF2B5EF4-FFF2-40B4-BE49-F238E27FC236}">
                    <a16:creationId xmlns:a16="http://schemas.microsoft.com/office/drawing/2014/main" id="{EA78F1AD-1DE8-116E-78F6-1CDBF6589587}"/>
                  </a:ext>
                </a:extLst>
              </p:cNvPr>
              <p:cNvGraphicFramePr>
                <a:graphicFrameLocks noGrp="1"/>
              </p:cNvGraphicFramePr>
              <p:nvPr>
                <p:extLst>
                  <p:ext uri="{D42A27DB-BD31-4B8C-83A1-F6EECF244321}">
                    <p14:modId xmlns:p14="http://schemas.microsoft.com/office/powerpoint/2010/main" val="1270699192"/>
                  </p:ext>
                </p:extLst>
              </p:nvPr>
            </p:nvGraphicFramePr>
            <p:xfrm>
              <a:off x="838200" y="2760339"/>
              <a:ext cx="9320562" cy="1112520"/>
            </p:xfrm>
            <a:graphic>
              <a:graphicData uri="http://schemas.openxmlformats.org/drawingml/2006/table">
                <a:tbl>
                  <a:tblPr firstRow="1" bandRow="1">
                    <a:tableStyleId>{5C22544A-7EE6-4342-B048-85BDC9FD1C3A}</a:tableStyleId>
                  </a:tblPr>
                  <a:tblGrid>
                    <a:gridCol w="3106854">
                      <a:extLst>
                        <a:ext uri="{9D8B030D-6E8A-4147-A177-3AD203B41FA5}">
                          <a16:colId xmlns:a16="http://schemas.microsoft.com/office/drawing/2014/main" val="1518786596"/>
                        </a:ext>
                      </a:extLst>
                    </a:gridCol>
                    <a:gridCol w="3106854">
                      <a:extLst>
                        <a:ext uri="{9D8B030D-6E8A-4147-A177-3AD203B41FA5}">
                          <a16:colId xmlns:a16="http://schemas.microsoft.com/office/drawing/2014/main" val="3158227716"/>
                        </a:ext>
                      </a:extLst>
                    </a:gridCol>
                    <a:gridCol w="3106854">
                      <a:extLst>
                        <a:ext uri="{9D8B030D-6E8A-4147-A177-3AD203B41FA5}">
                          <a16:colId xmlns:a16="http://schemas.microsoft.com/office/drawing/2014/main" val="1980227914"/>
                        </a:ext>
                      </a:extLst>
                    </a:gridCol>
                  </a:tblGrid>
                  <a:tr h="370840">
                    <a:tc>
                      <a:txBody>
                        <a:bodyPr/>
                        <a:lstStyle/>
                        <a:p>
                          <a:r>
                            <a:rPr lang="en-US" dirty="0"/>
                            <a:t>State of the World</a:t>
                          </a:r>
                        </a:p>
                      </a:txBody>
                      <a:tcPr/>
                    </a:tc>
                    <a:tc>
                      <a:txBody>
                        <a:bodyPr/>
                        <a:lstStyle/>
                        <a:p>
                          <a:endParaRPr lang="en-US"/>
                        </a:p>
                      </a:txBody>
                      <a:tcPr>
                        <a:blipFill>
                          <a:blip r:embed="rId3"/>
                          <a:stretch>
                            <a:fillRect l="-100820" t="-6897" r="-101639" b="-220690"/>
                          </a:stretch>
                        </a:blipFill>
                      </a:tcPr>
                    </a:tc>
                    <a:tc>
                      <a:txBody>
                        <a:bodyPr/>
                        <a:lstStyle/>
                        <a:p>
                          <a:endParaRPr lang="en-US"/>
                        </a:p>
                      </a:txBody>
                      <a:tcPr>
                        <a:blipFill>
                          <a:blip r:embed="rId3"/>
                          <a:stretch>
                            <a:fillRect l="-200000" t="-6897" r="-1224" b="-220690"/>
                          </a:stretch>
                        </a:blipFill>
                      </a:tcPr>
                    </a:tc>
                    <a:extLst>
                      <a:ext uri="{0D108BD9-81ED-4DB2-BD59-A6C34878D82A}">
                        <a16:rowId xmlns:a16="http://schemas.microsoft.com/office/drawing/2014/main" val="3264893452"/>
                      </a:ext>
                    </a:extLst>
                  </a:tr>
                  <a:tr h="370840">
                    <a:tc>
                      <a:txBody>
                        <a:bodyPr/>
                        <a:lstStyle/>
                        <a:p>
                          <a:endParaRPr lang="en-US"/>
                        </a:p>
                      </a:txBody>
                      <a:tcPr>
                        <a:blipFill>
                          <a:blip r:embed="rId3"/>
                          <a:stretch>
                            <a:fillRect l="-408" t="-103333" r="-200816" b="-113333"/>
                          </a:stretch>
                        </a:blipFill>
                      </a:tcPr>
                    </a:tc>
                    <a:tc>
                      <a:txBody>
                        <a:bodyPr/>
                        <a:lstStyle/>
                        <a:p>
                          <a:endParaRPr lang="en-US"/>
                        </a:p>
                      </a:txBody>
                      <a:tcPr>
                        <a:blipFill>
                          <a:blip r:embed="rId3"/>
                          <a:stretch>
                            <a:fillRect l="-100820" t="-103333" r="-101639" b="-113333"/>
                          </a:stretch>
                        </a:blipFill>
                      </a:tcPr>
                    </a:tc>
                    <a:tc>
                      <a:txBody>
                        <a:bodyPr/>
                        <a:lstStyle/>
                        <a:p>
                          <a:endParaRPr lang="en-US"/>
                        </a:p>
                      </a:txBody>
                      <a:tcPr>
                        <a:blipFill>
                          <a:blip r:embed="rId3"/>
                          <a:stretch>
                            <a:fillRect l="-200000" t="-103333" r="-1224" b="-113333"/>
                          </a:stretch>
                        </a:blipFill>
                      </a:tcPr>
                    </a:tc>
                    <a:extLst>
                      <a:ext uri="{0D108BD9-81ED-4DB2-BD59-A6C34878D82A}">
                        <a16:rowId xmlns:a16="http://schemas.microsoft.com/office/drawing/2014/main" val="1315787061"/>
                      </a:ext>
                    </a:extLst>
                  </a:tr>
                  <a:tr h="370840">
                    <a:tc>
                      <a:txBody>
                        <a:bodyPr/>
                        <a:lstStyle/>
                        <a:p>
                          <a:endParaRPr lang="en-US"/>
                        </a:p>
                      </a:txBody>
                      <a:tcPr>
                        <a:blipFill>
                          <a:blip r:embed="rId3"/>
                          <a:stretch>
                            <a:fillRect l="-408" t="-210345" r="-200816" b="-17241"/>
                          </a:stretch>
                        </a:blipFill>
                      </a:tcPr>
                    </a:tc>
                    <a:tc>
                      <a:txBody>
                        <a:bodyPr/>
                        <a:lstStyle/>
                        <a:p>
                          <a:endParaRPr lang="en-US"/>
                        </a:p>
                      </a:txBody>
                      <a:tcPr>
                        <a:blipFill>
                          <a:blip r:embed="rId3"/>
                          <a:stretch>
                            <a:fillRect l="-100820" t="-210345" r="-101639" b="-17241"/>
                          </a:stretch>
                        </a:blipFill>
                      </a:tcPr>
                    </a:tc>
                    <a:tc>
                      <a:txBody>
                        <a:bodyPr/>
                        <a:lstStyle/>
                        <a:p>
                          <a:endParaRPr lang="en-US"/>
                        </a:p>
                      </a:txBody>
                      <a:tcPr>
                        <a:blipFill>
                          <a:blip r:embed="rId3"/>
                          <a:stretch>
                            <a:fillRect l="-200000" t="-210345" r="-1224" b="-17241"/>
                          </a:stretch>
                        </a:blipFill>
                      </a:tcPr>
                    </a:tc>
                    <a:extLst>
                      <a:ext uri="{0D108BD9-81ED-4DB2-BD59-A6C34878D82A}">
                        <a16:rowId xmlns:a16="http://schemas.microsoft.com/office/drawing/2014/main" val="3491939180"/>
                      </a:ext>
                    </a:extLst>
                  </a:tr>
                </a:tbl>
              </a:graphicData>
            </a:graphic>
          </p:graphicFrame>
        </mc:Fallback>
      </mc:AlternateContent>
    </p:spTree>
    <p:extLst>
      <p:ext uri="{BB962C8B-B14F-4D97-AF65-F5344CB8AC3E}">
        <p14:creationId xmlns:p14="http://schemas.microsoft.com/office/powerpoint/2010/main" val="4060140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5"/>
                <a:ext cx="10515600" cy="4764746"/>
              </a:xfrm>
            </p:spPr>
            <p:txBody>
              <a:bodyPr>
                <a:normAutofit/>
              </a:bodyPr>
              <a:lstStyle/>
              <a:p>
                <a:r>
                  <a:rPr lang="en-US" dirty="0"/>
                  <a:t>We can use the household decision to see the answer</a:t>
                </a:r>
              </a:p>
              <a:p>
                <a:r>
                  <a:rPr lang="en-US" dirty="0"/>
                  <a:t>If the household does not invest in the farm, it will be consuming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in period 1,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in period 2 in state of the world </a:t>
                </a:r>
                <a14:m>
                  <m:oMath xmlns:m="http://schemas.openxmlformats.org/officeDocument/2006/math">
                    <m:r>
                      <a:rPr lang="en-US" b="0" i="1" smtClean="0">
                        <a:latin typeface="Cambria Math" panose="02040503050406030204" pitchFamily="18" charset="0"/>
                      </a:rPr>
                      <m:t>𝑠</m:t>
                    </m:r>
                  </m:oMath>
                </a14:m>
                <a:endParaRPr lang="en-US" dirty="0"/>
              </a:p>
              <a:p>
                <a:r>
                  <a:rPr lang="en-US" dirty="0"/>
                  <a:t>If it does it will consume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𝑥𝑝</m:t>
                    </m:r>
                  </m:oMath>
                </a14:m>
                <a:r>
                  <a:rPr lang="en-US" dirty="0"/>
                  <a:t> in period 1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𝑥𝑑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 period 2</a:t>
                </a:r>
              </a:p>
              <a:p>
                <a:r>
                  <a:rPr lang="en-US" dirty="0"/>
                  <a:t>How many </a:t>
                </a:r>
                <a14:m>
                  <m:oMath xmlns:m="http://schemas.openxmlformats.org/officeDocument/2006/math">
                    <m:r>
                      <a:rPr lang="en-US" b="0" i="1" smtClean="0">
                        <a:latin typeface="Cambria Math" panose="02040503050406030204" pitchFamily="18" charset="0"/>
                      </a:rPr>
                      <m:t>𝑥</m:t>
                    </m:r>
                  </m:oMath>
                </a14:m>
                <a:r>
                  <a:rPr lang="en-US" dirty="0"/>
                  <a:t> units of the project does the household want to buy at price </a:t>
                </a:r>
                <a14:m>
                  <m:oMath xmlns:m="http://schemas.openxmlformats.org/officeDocument/2006/math">
                    <m:r>
                      <a:rPr lang="en-US" b="0" i="1" smtClean="0">
                        <a:latin typeface="Cambria Math" panose="02040503050406030204" pitchFamily="18" charset="0"/>
                      </a:rPr>
                      <m:t>𝑝</m:t>
                    </m:r>
                  </m:oMath>
                </a14:m>
                <a:r>
                  <a:rPr lang="en-US" dirty="0"/>
                  <a:t>?</a:t>
                </a:r>
              </a:p>
              <a:p>
                <a:pPr lvl="1"/>
                <a:r>
                  <a:rPr lang="en-US" dirty="0"/>
                  <a:t>Household maximizes utility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𝑥𝑝</m:t>
                        </m:r>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𝛽</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𝑥𝑑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e>
                    </m:nary>
                  </m:oMath>
                </a14:m>
                <a:endParaRPr lang="en-US" dirty="0"/>
              </a:p>
              <a:p>
                <a:r>
                  <a:rPr lang="en-US" dirty="0"/>
                  <a:t>Invest reduces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by </a:t>
                </a:r>
                <a14:m>
                  <m:oMath xmlns:m="http://schemas.openxmlformats.org/officeDocument/2006/math">
                    <m:r>
                      <a:rPr lang="en-US" b="0" i="1" smtClean="0">
                        <a:latin typeface="Cambria Math" panose="02040503050406030204" pitchFamily="18" charset="0"/>
                      </a:rPr>
                      <m:t>𝑥𝑝</m:t>
                    </m:r>
                  </m:oMath>
                </a14:m>
                <a:r>
                  <a:rPr lang="en-US" dirty="0"/>
                  <a:t>, but it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by </a:t>
                </a:r>
                <a14:m>
                  <m:oMath xmlns:m="http://schemas.openxmlformats.org/officeDocument/2006/math">
                    <m:r>
                      <a:rPr lang="en-US" b="0" i="1" smtClean="0">
                        <a:latin typeface="Cambria Math" panose="02040503050406030204" pitchFamily="18" charset="0"/>
                      </a:rPr>
                      <m:t>𝑥𝑑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5"/>
                <a:ext cx="10515600" cy="4764746"/>
              </a:xfrm>
              <a:blipFill>
                <a:blip r:embed="rId2"/>
                <a:stretch>
                  <a:fillRect l="-1086" t="-2128" r="-1809" b="-2394"/>
                </a:stretch>
              </a:blipFill>
            </p:spPr>
            <p:txBody>
              <a:bodyPr/>
              <a:lstStyle/>
              <a:p>
                <a:r>
                  <a:rPr lang="en-US">
                    <a:noFill/>
                  </a:rPr>
                  <a:t> </a:t>
                </a:r>
              </a:p>
            </p:txBody>
          </p:sp>
        </mc:Fallback>
      </mc:AlternateContent>
    </p:spTree>
    <p:extLst>
      <p:ext uri="{BB962C8B-B14F-4D97-AF65-F5344CB8AC3E}">
        <p14:creationId xmlns:p14="http://schemas.microsoft.com/office/powerpoint/2010/main" val="16207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5"/>
                <a:ext cx="10515600" cy="4764746"/>
              </a:xfrm>
            </p:spPr>
            <p:txBody>
              <a:bodyPr>
                <a:normAutofit/>
              </a:bodyPr>
              <a:lstStyle/>
              <a:p>
                <a:r>
                  <a:rPr lang="en-US" dirty="0"/>
                  <a:t>Our first-order conditions</a:t>
                </a:r>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𝑥𝑝</m:t>
                        </m:r>
                      </m:e>
                    </m:d>
                    <m:r>
                      <a:rPr lang="en-US" b="0" i="1" smtClean="0">
                        <a:latin typeface="Cambria Math" panose="02040503050406030204" pitchFamily="18" charset="0"/>
                      </a:rPr>
                      <m:t>+</m:t>
                    </m:r>
                    <m:r>
                      <a:rPr lang="en-US" b="0" i="1" smtClean="0">
                        <a:latin typeface="Cambria Math" panose="02040503050406030204" pitchFamily="18" charset="0"/>
                      </a:rPr>
                      <m:t>𝛽</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𝑥𝑑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e>
                    </m:nary>
                  </m:oMath>
                </a14:m>
                <a:endParaRPr lang="en-US" dirty="0"/>
              </a:p>
              <a:p>
                <a:r>
                  <a:rPr lang="en-US" dirty="0"/>
                  <a:t>Solve for </a:t>
                </a:r>
                <a14:m>
                  <m:oMath xmlns:m="http://schemas.openxmlformats.org/officeDocument/2006/math">
                    <m:r>
                      <a:rPr lang="en-US" b="0" i="1" smtClean="0">
                        <a:latin typeface="Cambria Math" panose="02040503050406030204" pitchFamily="18" charset="0"/>
                      </a:rPr>
                      <m:t>𝑝</m:t>
                    </m:r>
                  </m:oMath>
                </a14:m>
                <a:r>
                  <a:rPr lang="en-US" dirty="0"/>
                  <a:t> for when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endParaRPr lang="en-US"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oMath>
                </a14:m>
                <a:endParaRPr lang="en-US" dirty="0"/>
              </a:p>
              <a:p>
                <a:r>
                  <a:rPr lang="en-US" dirty="0"/>
                  <a:t>We’ll assume that household intertemporal maximization holds (Euler’s Equation)</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oMath>
                </a14:m>
                <a:endParaRPr lang="en-US" dirty="0"/>
              </a:p>
              <a:p>
                <a:r>
                  <a:rPr lang="en-US" dirty="0"/>
                  <a:t>Replace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from Euler’s Equation and simplify</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oMath>
                </a14:m>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5"/>
                <a:ext cx="10515600" cy="4764746"/>
              </a:xfrm>
              <a:blipFill>
                <a:blip r:embed="rId2"/>
                <a:stretch>
                  <a:fillRect l="-1086" t="-3191" b="-8777"/>
                </a:stretch>
              </a:blipFill>
            </p:spPr>
            <p:txBody>
              <a:bodyPr/>
              <a:lstStyle/>
              <a:p>
                <a:r>
                  <a:rPr lang="en-US">
                    <a:noFill/>
                  </a:rPr>
                  <a:t> </a:t>
                </a:r>
              </a:p>
            </p:txBody>
          </p:sp>
        </mc:Fallback>
      </mc:AlternateContent>
    </p:spTree>
    <p:extLst>
      <p:ext uri="{BB962C8B-B14F-4D97-AF65-F5344CB8AC3E}">
        <p14:creationId xmlns:p14="http://schemas.microsoft.com/office/powerpoint/2010/main" val="4225701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4"/>
                <a:ext cx="10515600" cy="5032375"/>
              </a:xfrm>
            </p:spPr>
            <p:txBody>
              <a:bodyPr>
                <a:normAutofit lnSpcReduction="10000"/>
              </a:bodyPr>
              <a:lstStyle/>
              <a:p>
                <a:r>
                  <a:rPr lang="en-US" dirty="0"/>
                  <a:t>Our First-Order Condition</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oMath>
                </a14:m>
                <a:endParaRPr lang="en-US" dirty="0"/>
              </a:p>
              <a:p>
                <a:r>
                  <a:rPr lang="en-US" dirty="0"/>
                  <a:t>What does this mean?</a:t>
                </a:r>
              </a:p>
              <a:p>
                <a:pPr lvl="1"/>
                <a:r>
                  <a:rPr lang="en-US" dirty="0"/>
                  <a:t>It says that there is a risk with investment</a:t>
                </a:r>
              </a:p>
              <a:p>
                <a:pPr lvl="1"/>
                <a:r>
                  <a:rPr lang="en-US" dirty="0"/>
                  <a:t>The present value of an asset comes from discounting average </a:t>
                </a:r>
                <a:r>
                  <a:rPr lang="en-US" dirty="0" err="1"/>
                  <a:t>dividents</a:t>
                </a:r>
                <a:endParaRPr lang="en-US" dirty="0"/>
              </a:p>
              <a:p>
                <a:pPr lvl="1"/>
                <a:r>
                  <a:rPr lang="en-US" dirty="0"/>
                  <a:t>It also discounts </a:t>
                </a:r>
                <a:r>
                  <a:rPr lang="en-US" b="1" dirty="0"/>
                  <a:t>weighted average </a:t>
                </a:r>
                <a:r>
                  <a:rPr lang="en-US" dirty="0"/>
                  <a:t>of dividends</a:t>
                </a:r>
              </a:p>
              <a:p>
                <a:pPr lvl="1"/>
                <a:r>
                  <a:rPr lang="en-US" dirty="0"/>
                  <a:t>Where </a:t>
                </a:r>
                <a:r>
                  <a:rPr lang="en-US" b="1" dirty="0"/>
                  <a:t>weights are proportional to marginal utility</a:t>
                </a:r>
              </a:p>
              <a:p>
                <a:r>
                  <a:rPr lang="en-US" dirty="0"/>
                  <a:t>If we assumed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a14:m>
                <a:r>
                  <a:rPr lang="en-US" dirty="0"/>
                  <a:t> was the same for all </a:t>
                </a:r>
                <a14:m>
                  <m:oMath xmlns:m="http://schemas.openxmlformats.org/officeDocument/2006/math">
                    <m:r>
                      <a:rPr lang="en-US" b="0" i="1" smtClean="0">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nary>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1+</m:t>
                        </m:r>
                        <m:r>
                          <a:rPr lang="en-US" b="0" i="1" smtClean="0">
                            <a:latin typeface="Cambria Math" panose="02040503050406030204" pitchFamily="18" charset="0"/>
                          </a:rPr>
                          <m:t>𝑟</m:t>
                        </m:r>
                      </m:den>
                    </m:f>
                  </m:oMath>
                </a14:m>
                <a:endParaRPr lang="en-US" dirty="0"/>
              </a:p>
              <a:p>
                <a:pPr lvl="1"/>
                <a:r>
                  <a:rPr lang="en-US" dirty="0"/>
                  <a:t>This is our naïve calculation when we assume marginal utility is the same, which is not quite right</a:t>
                </a:r>
              </a:p>
              <a:p>
                <a:pPr lvl="1"/>
                <a:endParaRPr lang="en-US" b="1"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3536418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4"/>
                <a:ext cx="10515600" cy="5032375"/>
              </a:xfrm>
            </p:spPr>
            <p:txBody>
              <a:bodyPr>
                <a:normAutofit/>
              </a:bodyPr>
              <a:lstStyle/>
              <a:p>
                <a:r>
                  <a:rPr lang="en-US" dirty="0"/>
                  <a:t>Let’s look at our FOC a bit more</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oMath>
                </a14:m>
                <a:endParaRPr lang="en-US" dirty="0"/>
              </a:p>
              <a:p>
                <a:r>
                  <a:rPr lang="en-US" dirty="0"/>
                  <a:t>Recall from statistics that covariance between two random variables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𝑋𝑌</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𝑋𝑌</m:t>
                            </m:r>
                          </m:e>
                        </m:d>
                      </m:num>
                      <m:den>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𝐶𝑜𝑣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den>
                    </m:f>
                  </m:oMath>
                </a14:m>
                <a:endParaRPr lang="en-US" dirty="0"/>
              </a:p>
              <a:p>
                <a:r>
                  <a:rPr lang="en-US" dirty="0"/>
                  <a:t>Let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oMath>
                </a14:m>
                <a:r>
                  <a:rPr lang="en-US"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𝑑</m:t>
                    </m:r>
                  </m:oMath>
                </a14:m>
                <a:endParaRPr lang="en-US"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𝐶𝑜𝑣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50451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84B4-F804-C626-F898-4E75B8B0EE7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77022DF-498D-4637-EB90-BF41DEB9DBB9}"/>
              </a:ext>
            </a:extLst>
          </p:cNvPr>
          <p:cNvSpPr>
            <a:spLocks noGrp="1"/>
          </p:cNvSpPr>
          <p:nvPr>
            <p:ph idx="1"/>
          </p:nvPr>
        </p:nvSpPr>
        <p:spPr/>
        <p:txBody>
          <a:bodyPr/>
          <a:lstStyle/>
          <a:p>
            <a:r>
              <a:rPr lang="en-US" dirty="0"/>
              <a:t>Investment Decisions</a:t>
            </a:r>
          </a:p>
          <a:p>
            <a:r>
              <a:rPr lang="en-US" dirty="0"/>
              <a:t>General Equilibrium</a:t>
            </a:r>
          </a:p>
          <a:p>
            <a:r>
              <a:rPr lang="en-US" dirty="0"/>
              <a:t>Presentations</a:t>
            </a:r>
          </a:p>
          <a:p>
            <a:r>
              <a:rPr lang="en-US" dirty="0"/>
              <a:t>Review</a:t>
            </a:r>
          </a:p>
        </p:txBody>
      </p:sp>
    </p:spTree>
    <p:extLst>
      <p:ext uri="{BB962C8B-B14F-4D97-AF65-F5344CB8AC3E}">
        <p14:creationId xmlns:p14="http://schemas.microsoft.com/office/powerpoint/2010/main" val="928652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4"/>
                <a:ext cx="10515600" cy="5032375"/>
              </a:xfrm>
            </p:spPr>
            <p:txBody>
              <a:bodyPr>
                <a:normAutofit/>
              </a:bodyPr>
              <a:lstStyle/>
              <a:p>
                <a:r>
                  <a:rPr lang="en-US" dirty="0"/>
                  <a:t>This shows us there is a difference between marginal-utility-weighted average instead of a simple average for a project’s dividends</a:t>
                </a:r>
              </a:p>
              <a:p>
                <a:pPr lvl="1"/>
                <a:r>
                  <a:rPr lang="en-US" b="0" dirty="0"/>
                  <a:t>Marginal-utility-weighte</a:t>
                </a:r>
                <a:r>
                  <a:rPr lang="en-US" dirty="0"/>
                  <a:t>d average is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𝐶𝑜𝑣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r>
                  <a:rPr lang="en-US" dirty="0"/>
                  <a:t> </a:t>
                </a:r>
              </a:p>
              <a:p>
                <a:pPr lvl="1"/>
                <a:r>
                  <a:rPr lang="en-US" dirty="0"/>
                  <a:t>The simple average was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oMath>
                </a14:m>
                <a:r>
                  <a:rPr lang="en-US" dirty="0"/>
                  <a:t> </a:t>
                </a:r>
              </a:p>
              <a:p>
                <a:pPr lvl="1"/>
                <a:r>
                  <a:rPr lang="en-US" dirty="0"/>
                  <a:t>This shows how much a household is willing to pay for a marginal unit of a project depends upon on average dividends </a:t>
                </a:r>
                <a:r>
                  <a:rPr lang="en-US" b="1" dirty="0"/>
                  <a:t>AND</a:t>
                </a:r>
                <a:r>
                  <a:rPr lang="en-US" dirty="0"/>
                  <a:t> on how those dividends co-vary with marginal utility</a:t>
                </a:r>
              </a:p>
              <a:p>
                <a:pPr lvl="1"/>
                <a:r>
                  <a:rPr lang="en-US" dirty="0"/>
                  <a:t>It shows us how much more household value extra consumption in a particular state of the world </a:t>
                </a:r>
                <a14:m>
                  <m:oMath xmlns:m="http://schemas.openxmlformats.org/officeDocument/2006/math">
                    <m:r>
                      <a:rPr lang="en-US" b="0" i="1" smtClean="0">
                        <a:latin typeface="Cambria Math" panose="02040503050406030204" pitchFamily="18" charset="0"/>
                      </a:rPr>
                      <m:t>𝑠</m:t>
                    </m:r>
                  </m:oMath>
                </a14:m>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844"/>
                </a:stretch>
              </a:blipFill>
            </p:spPr>
            <p:txBody>
              <a:bodyPr/>
              <a:lstStyle/>
              <a:p>
                <a:r>
                  <a:rPr lang="en-US">
                    <a:noFill/>
                  </a:rPr>
                  <a:t> </a:t>
                </a:r>
              </a:p>
            </p:txBody>
          </p:sp>
        </mc:Fallback>
      </mc:AlternateContent>
    </p:spTree>
    <p:extLst>
      <p:ext uri="{BB962C8B-B14F-4D97-AF65-F5344CB8AC3E}">
        <p14:creationId xmlns:p14="http://schemas.microsoft.com/office/powerpoint/2010/main" val="3603832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lnSpcReduction="10000"/>
              </a:bodyPr>
              <a:lstStyle/>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𝐶𝑜𝑣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r>
                  <a:rPr lang="en-US" dirty="0"/>
                  <a:t> </a:t>
                </a:r>
              </a:p>
              <a:p>
                <a:r>
                  <a:rPr lang="en-US" dirty="0"/>
                  <a:t>What does this mean?</a:t>
                </a:r>
              </a:p>
              <a:p>
                <a:pPr lvl="1"/>
                <a:r>
                  <a:rPr lang="en-US" dirty="0"/>
                  <a:t>The marginal utility of consumption measures how much the household values extra consumption in a particular state of the world </a:t>
                </a:r>
                <a14:m>
                  <m:oMath xmlns:m="http://schemas.openxmlformats.org/officeDocument/2006/math">
                    <m:r>
                      <a:rPr lang="en-US" b="0" i="1" smtClean="0">
                        <a:latin typeface="Cambria Math" panose="02040503050406030204" pitchFamily="18" charset="0"/>
                      </a:rPr>
                      <m:t>𝑠</m:t>
                    </m:r>
                  </m:oMath>
                </a14:m>
                <a:endParaRPr lang="en-US" dirty="0"/>
              </a:p>
              <a:p>
                <a:r>
                  <a:rPr lang="en-US" dirty="0"/>
                  <a:t>If </a:t>
                </a:r>
                <a:r>
                  <a:rPr lang="en-US" b="1" dirty="0"/>
                  <a:t>dividends co-vary positively </a:t>
                </a:r>
                <a:r>
                  <a:rPr lang="en-US" dirty="0"/>
                  <a:t>with marginal utility of consumption</a:t>
                </a:r>
              </a:p>
              <a:p>
                <a:pPr lvl="1"/>
                <a:r>
                  <a:rPr lang="en-US" dirty="0"/>
                  <a:t>Dividends provide the household with extra consumption when the household values it most</a:t>
                </a:r>
              </a:p>
              <a:p>
                <a:pPr lvl="1"/>
                <a:r>
                  <a:rPr lang="en-US" dirty="0"/>
                  <a:t>This makes the asset more attractive and is </a:t>
                </a:r>
                <a:r>
                  <a:rPr lang="en-US" b="1" dirty="0"/>
                  <a:t>willing to pay more </a:t>
                </a:r>
                <a:r>
                  <a:rPr lang="en-US" dirty="0"/>
                  <a:t>than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oMath>
                </a14:m>
                <a:endParaRPr lang="en-US" dirty="0"/>
              </a:p>
              <a:p>
                <a:r>
                  <a:rPr lang="en-US" dirty="0"/>
                  <a:t>If </a:t>
                </a:r>
                <a:r>
                  <a:rPr lang="en-US" b="1" dirty="0"/>
                  <a:t>dividends co-vary negatively with </a:t>
                </a:r>
                <a:r>
                  <a:rPr lang="en-US" dirty="0"/>
                  <a:t>marginal utility of consumption</a:t>
                </a:r>
              </a:p>
              <a:p>
                <a:pPr lvl="1"/>
                <a:r>
                  <a:rPr lang="en-US" dirty="0"/>
                  <a:t>Dividends provide the household with extra consumption when they value it the least </a:t>
                </a:r>
              </a:p>
              <a:p>
                <a:pPr lvl="1"/>
                <a:r>
                  <a:rPr lang="en-US" dirty="0"/>
                  <a:t>This makes the asset less attractive and </a:t>
                </a:r>
                <a:r>
                  <a:rPr lang="en-US" b="1" dirty="0"/>
                  <a:t>willing to pay less </a:t>
                </a:r>
                <a:r>
                  <a:rPr lang="en-US" dirty="0"/>
                  <a:t>than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oMath>
                </a14:m>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490" b="-245"/>
                </a:stretch>
              </a:blipFill>
            </p:spPr>
            <p:txBody>
              <a:bodyPr/>
              <a:lstStyle/>
              <a:p>
                <a:r>
                  <a:rPr lang="en-US">
                    <a:noFill/>
                  </a:rPr>
                  <a:t> </a:t>
                </a:r>
              </a:p>
            </p:txBody>
          </p:sp>
        </mc:Fallback>
      </mc:AlternateContent>
    </p:spTree>
    <p:extLst>
      <p:ext uri="{BB962C8B-B14F-4D97-AF65-F5344CB8AC3E}">
        <p14:creationId xmlns:p14="http://schemas.microsoft.com/office/powerpoint/2010/main" val="1706205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1) The asset is a bet on a fair coin flip</a:t>
                </a:r>
              </a:p>
              <a:p>
                <a:pPr lvl="1"/>
                <a:r>
                  <a:rPr lang="en-US" dirty="0"/>
                  <a:t>If it is heads, then the asset pays 1 dollar. </a:t>
                </a:r>
              </a:p>
              <a:p>
                <a:pPr lvl="1"/>
                <a:r>
                  <a:rPr lang="en-US" dirty="0"/>
                  <a:t>If it is tails, then the asset pays 0 dollars</a:t>
                </a:r>
              </a:p>
              <a:p>
                <a:pPr lvl="1"/>
                <a:r>
                  <a:rPr lang="en-US" dirty="0"/>
                  <a:t>The interest rate is 0.</a:t>
                </a:r>
              </a:p>
              <a:p>
                <a:r>
                  <a:rPr lang="en-US" dirty="0"/>
                  <a:t>How much is the household willing to pay? (Focus on marginal utility)</a:t>
                </a:r>
              </a:p>
              <a:p>
                <a:pPr lvl="1"/>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=0.5</m:t>
                    </m:r>
                  </m:oMath>
                </a14:m>
                <a:r>
                  <a:rPr lang="en-US" dirty="0"/>
                  <a:t> and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lvl="1"/>
                <a:r>
                  <a:rPr lang="en-US" dirty="0"/>
                  <a:t>The covariance between marginal utility and expected value is approximately zero since the outcome is not a very big deal</a:t>
                </a:r>
              </a:p>
              <a:p>
                <a:pPr lvl="1"/>
                <a:r>
                  <a:rPr lang="en-US" dirty="0"/>
                  <a:t>Consumption is not affected much by 1 additional dollar</a:t>
                </a:r>
              </a:p>
              <a:p>
                <a:pPr lvl="1"/>
                <a:r>
                  <a:rPr lang="en-US" dirty="0"/>
                  <a:t>So, the household is willing to pay 0.5 dollars for the asset.</a:t>
                </a:r>
              </a:p>
              <a:p>
                <a:endParaRPr lang="en-US" dirty="0"/>
              </a:p>
              <a:p>
                <a:pPr lvl="1"/>
                <a:endParaRPr lang="en-US" dirty="0"/>
              </a:p>
              <a:p>
                <a:pPr lvl="1"/>
                <a:endParaRPr lang="en-US" dirty="0"/>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r="-241"/>
                </a:stretch>
              </a:blipFill>
            </p:spPr>
            <p:txBody>
              <a:bodyPr/>
              <a:lstStyle/>
              <a:p>
                <a:r>
                  <a:rPr lang="en-US">
                    <a:noFill/>
                  </a:rPr>
                  <a:t> </a:t>
                </a:r>
              </a:p>
            </p:txBody>
          </p:sp>
        </mc:Fallback>
      </mc:AlternateContent>
    </p:spTree>
    <p:extLst>
      <p:ext uri="{BB962C8B-B14F-4D97-AF65-F5344CB8AC3E}">
        <p14:creationId xmlns:p14="http://schemas.microsoft.com/office/powerpoint/2010/main" val="3860052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2) The asset is a bet on a fair coin flip</a:t>
                </a:r>
              </a:p>
              <a:p>
                <a:pPr lvl="1"/>
                <a:r>
                  <a:rPr lang="en-US" dirty="0"/>
                  <a:t>If it is heads, then the asset pays 1,000,000 dollar. </a:t>
                </a:r>
              </a:p>
              <a:p>
                <a:pPr lvl="1"/>
                <a:r>
                  <a:rPr lang="en-US" dirty="0"/>
                  <a:t>If it is tails, then the asset pays 0 dollars</a:t>
                </a:r>
              </a:p>
              <a:p>
                <a:pPr lvl="1"/>
                <a:r>
                  <a:rPr lang="en-US" dirty="0"/>
                  <a:t>The interest rate is 0.</a:t>
                </a:r>
              </a:p>
              <a:p>
                <a:r>
                  <a:rPr lang="en-US" dirty="0"/>
                  <a:t>How much is the household willing to pay?</a:t>
                </a:r>
              </a:p>
              <a:p>
                <a:pPr lvl="1"/>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=500,000</m:t>
                    </m:r>
                  </m:oMath>
                </a14:m>
                <a:r>
                  <a:rPr lang="en-US" dirty="0"/>
                  <a:t> but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r>
                      <a:rPr lang="en-US" b="0" i="1" smtClean="0">
                        <a:latin typeface="Cambria Math" panose="02040503050406030204" pitchFamily="18" charset="0"/>
                      </a:rPr>
                      <m:t>&lt;0</m:t>
                    </m:r>
                  </m:oMath>
                </a14:m>
                <a:endParaRPr lang="en-US" b="0" dirty="0">
                  <a:ea typeface="Cambria Math" panose="02040503050406030204" pitchFamily="18" charset="0"/>
                </a:endParaRPr>
              </a:p>
              <a:p>
                <a:pPr lvl="1"/>
                <a:r>
                  <a:rPr lang="en-US" dirty="0">
                    <a:ea typeface="Cambria Math" panose="02040503050406030204" pitchFamily="18" charset="0"/>
                  </a:rPr>
                  <a:t>Here the outcome matters greatly</a:t>
                </a:r>
              </a:p>
              <a:p>
                <a:pPr lvl="1"/>
                <a:r>
                  <a:rPr lang="en-US" b="0" dirty="0">
                    <a:ea typeface="Cambria Math" panose="02040503050406030204" pitchFamily="18" charset="0"/>
                  </a:rPr>
                  <a:t>The household will consume a lot more if the asset ends with heads</a:t>
                </a:r>
              </a:p>
              <a:p>
                <a:pPr lvl="1"/>
                <a:r>
                  <a:rPr lang="en-US" dirty="0">
                    <a:ea typeface="Cambria Math" panose="02040503050406030204" pitchFamily="18" charset="0"/>
                  </a:rPr>
                  <a:t>The marginal utility will be lower exactly when the asset pays a high dividend</a:t>
                </a:r>
              </a:p>
              <a:p>
                <a:pPr lvl="1"/>
                <a:r>
                  <a:rPr lang="en-US" b="0" dirty="0">
                    <a:ea typeface="Cambria Math" panose="02040503050406030204" pitchFamily="18" charset="0"/>
                  </a:rPr>
                  <a:t>A rational risk-averse household will </a:t>
                </a:r>
                <a:r>
                  <a:rPr lang="en-US" dirty="0">
                    <a:ea typeface="Cambria Math" panose="02040503050406030204" pitchFamily="18" charset="0"/>
                  </a:rPr>
                  <a:t>value the asset at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&lt;500,000</m:t>
                    </m:r>
                  </m:oMath>
                </a14:m>
                <a:endParaRPr lang="en-US" b="0" dirty="0">
                  <a:ea typeface="Cambria Math" panose="02040503050406030204" pitchFamily="18" charset="0"/>
                </a:endParaRPr>
              </a:p>
              <a:p>
                <a:pPr lvl="1"/>
                <a:endParaRPr lang="en-US" b="0" dirty="0">
                  <a:ea typeface="Cambria Math" panose="02040503050406030204" pitchFamily="18" charset="0"/>
                </a:endParaRPr>
              </a:p>
              <a:p>
                <a:pPr lvl="1"/>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a:stretch>
              </a:blipFill>
            </p:spPr>
            <p:txBody>
              <a:bodyPr/>
              <a:lstStyle/>
              <a:p>
                <a:r>
                  <a:rPr lang="en-US">
                    <a:noFill/>
                  </a:rPr>
                  <a:t> </a:t>
                </a:r>
              </a:p>
            </p:txBody>
          </p:sp>
        </mc:Fallback>
      </mc:AlternateContent>
    </p:spTree>
    <p:extLst>
      <p:ext uri="{BB962C8B-B14F-4D97-AF65-F5344CB8AC3E}">
        <p14:creationId xmlns:p14="http://schemas.microsoft.com/office/powerpoint/2010/main" val="4048080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3) The asset is one dollar in Facebook shares and Sheryl is a Facebook employee</a:t>
                </a:r>
              </a:p>
              <a:p>
                <a:r>
                  <a:rPr lang="en-US" dirty="0"/>
                  <a:t>How much is the household willing to pay?</a:t>
                </a:r>
              </a:p>
              <a:p>
                <a:pPr lvl="1"/>
                <a:r>
                  <a:rPr lang="en-US" b="0" dirty="0"/>
                  <a:t>First,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r>
                      <a:rPr lang="en-US" b="0" i="1" smtClean="0">
                        <a:latin typeface="Cambria Math" panose="02040503050406030204" pitchFamily="18" charset="0"/>
                      </a:rPr>
                      <m:t>&lt;0</m:t>
                    </m:r>
                  </m:oMath>
                </a14:m>
                <a:endParaRPr lang="en-US" b="0" dirty="0">
                  <a:ea typeface="Cambria Math" panose="02040503050406030204" pitchFamily="18" charset="0"/>
                </a:endParaRPr>
              </a:p>
              <a:p>
                <a:pPr lvl="1"/>
                <a:r>
                  <a:rPr lang="en-US" dirty="0">
                    <a:ea typeface="Cambria Math" panose="02040503050406030204" pitchFamily="18" charset="0"/>
                  </a:rPr>
                  <a:t>The dividend is not much of Sheryl’s compensation</a:t>
                </a:r>
              </a:p>
              <a:p>
                <a:pPr lvl="1"/>
                <a:r>
                  <a:rPr lang="en-US" b="0" dirty="0">
                    <a:ea typeface="Cambria Math" panose="02040503050406030204" pitchFamily="18" charset="0"/>
                  </a:rPr>
                  <a:t>A bigger determinate is how she does at her job</a:t>
                </a:r>
              </a:p>
              <a:p>
                <a:pPr lvl="1"/>
                <a:r>
                  <a:rPr lang="en-US" dirty="0">
                    <a:ea typeface="Cambria Math" panose="02040503050406030204" pitchFamily="18" charset="0"/>
                  </a:rPr>
                  <a:t>Sheryl is more likely to get a raise and less likely to get fired if Facebook is doing well</a:t>
                </a:r>
              </a:p>
              <a:p>
                <a:pPr lvl="1"/>
                <a:r>
                  <a:rPr lang="en-US" dirty="0">
                    <a:ea typeface="Cambria Math" panose="02040503050406030204" pitchFamily="18" charset="0"/>
                  </a:rPr>
                  <a:t>In the world where Sheryl’s compensation is high, she’ll value the dividend less</a:t>
                </a:r>
              </a:p>
              <a:p>
                <a:pPr lvl="1"/>
                <a:r>
                  <a:rPr lang="en-US" dirty="0">
                    <a:ea typeface="Cambria Math" panose="02040503050406030204" pitchFamily="18" charset="0"/>
                  </a:rPr>
                  <a:t>She will be willing to pay less than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oMath>
                </a14:m>
                <a:endParaRPr lang="en-US" b="0" dirty="0">
                  <a:ea typeface="Cambria Math" panose="02040503050406030204" pitchFamily="18" charset="0"/>
                </a:endParaRPr>
              </a:p>
              <a:p>
                <a:pPr lvl="1"/>
                <a:endParaRPr lang="en-US" b="0" dirty="0">
                  <a:ea typeface="Cambria Math" panose="02040503050406030204" pitchFamily="18" charset="0"/>
                </a:endParaRPr>
              </a:p>
              <a:p>
                <a:pPr lvl="1"/>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r="-965"/>
                </a:stretch>
              </a:blipFill>
            </p:spPr>
            <p:txBody>
              <a:bodyPr/>
              <a:lstStyle/>
              <a:p>
                <a:r>
                  <a:rPr lang="en-US">
                    <a:noFill/>
                  </a:rPr>
                  <a:t> </a:t>
                </a:r>
              </a:p>
            </p:txBody>
          </p:sp>
        </mc:Fallback>
      </mc:AlternateContent>
    </p:spTree>
    <p:extLst>
      <p:ext uri="{BB962C8B-B14F-4D97-AF65-F5344CB8AC3E}">
        <p14:creationId xmlns:p14="http://schemas.microsoft.com/office/powerpoint/2010/main" val="32233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4) The asset is a one-dollar health insurance contract</a:t>
                </a:r>
              </a:p>
              <a:p>
                <a:pPr lvl="1"/>
                <a:r>
                  <a:rPr lang="en-US" dirty="0"/>
                  <a:t>If a household member gets sick with probability 0.1</a:t>
                </a:r>
              </a:p>
              <a:p>
                <a:pPr lvl="1"/>
                <a:r>
                  <a:rPr lang="en-US" dirty="0"/>
                  <a:t>If this occurs, the insurance policy pays the household 1 dollar for medical expenses</a:t>
                </a:r>
              </a:p>
              <a:p>
                <a:pPr lvl="1"/>
                <a:r>
                  <a:rPr lang="en-US" dirty="0"/>
                  <a:t>The household has no other medical insurance and the interest rate is </a:t>
                </a:r>
                <a14:m>
                  <m:oMath xmlns:m="http://schemas.openxmlformats.org/officeDocument/2006/math">
                    <m:r>
                      <a:rPr lang="en-US" b="0" i="1" smtClean="0">
                        <a:latin typeface="Cambria Math" panose="02040503050406030204" pitchFamily="18" charset="0"/>
                      </a:rPr>
                      <m:t>0</m:t>
                    </m:r>
                  </m:oMath>
                </a14:m>
                <a:endParaRPr lang="en-US" dirty="0"/>
              </a:p>
              <a:p>
                <a:r>
                  <a:rPr lang="en-US" dirty="0"/>
                  <a:t>How much is the household willing to pay?</a:t>
                </a:r>
              </a:p>
              <a:p>
                <a:pPr lvl="1"/>
                <a:r>
                  <a:rPr lang="en-US" dirty="0"/>
                  <a:t>Here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=0.1</m:t>
                    </m:r>
                  </m:oMath>
                </a14:m>
                <a:r>
                  <a:rPr lang="en-US" dirty="0"/>
                  <a:t> but </a:t>
                </a:r>
                <a14:m>
                  <m:oMath xmlns:m="http://schemas.openxmlformats.org/officeDocument/2006/math">
                    <m:r>
                      <a:rPr lang="en-US" i="1">
                        <a:latin typeface="Cambria Math" panose="02040503050406030204" pitchFamily="18" charset="0"/>
                      </a:rPr>
                      <m:t>𝐶𝑜𝑣</m:t>
                    </m:r>
                    <m:d>
                      <m:dPr>
                        <m:ctrlPr>
                          <a:rPr lang="en-US" i="1">
                            <a:latin typeface="Cambria Math" panose="02040503050406030204" pitchFamily="18" charset="0"/>
                          </a:rPr>
                        </m:ctrlPr>
                      </m:dPr>
                      <m:e>
                        <m:r>
                          <a:rPr lang="en-US" i="1">
                            <a:latin typeface="Cambria Math" panose="02040503050406030204" pitchFamily="18" charset="0"/>
                          </a:rPr>
                          <m:t>𝑑</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𝑐</m:t>
                            </m:r>
                          </m:e>
                        </m:d>
                      </m:e>
                    </m:d>
                    <m:r>
                      <a:rPr lang="en-US" b="0" i="1" smtClean="0">
                        <a:latin typeface="Cambria Math" panose="02040503050406030204" pitchFamily="18" charset="0"/>
                      </a:rPr>
                      <m:t>&gt;</m:t>
                    </m:r>
                    <m:r>
                      <a:rPr lang="en-US" i="1">
                        <a:latin typeface="Cambria Math" panose="02040503050406030204" pitchFamily="18" charset="0"/>
                      </a:rPr>
                      <m:t>0</m:t>
                    </m:r>
                  </m:oMath>
                </a14:m>
                <a:endParaRPr lang="en-US" dirty="0">
                  <a:ea typeface="Cambria Math" panose="02040503050406030204" pitchFamily="18" charset="0"/>
                </a:endParaRPr>
              </a:p>
              <a:p>
                <a:pPr lvl="1"/>
                <a:r>
                  <a:rPr lang="en-US" dirty="0">
                    <a:ea typeface="Cambria Math" panose="02040503050406030204" pitchFamily="18" charset="0"/>
                  </a:rPr>
                  <a:t>Getting sick is expensive, and the household has to cut back to pay for medical bills if a household member gets sick</a:t>
                </a:r>
              </a:p>
              <a:p>
                <a:pPr lvl="1"/>
                <a:r>
                  <a:rPr lang="en-US" dirty="0">
                    <a:ea typeface="Cambria Math" panose="02040503050406030204" pitchFamily="18" charset="0"/>
                  </a:rPr>
                  <a:t>This asset pays exactly in those states of the world where marginal utility is high</a:t>
                </a:r>
              </a:p>
              <a:p>
                <a:pPr lvl="1"/>
                <a:r>
                  <a:rPr lang="en-US" dirty="0">
                    <a:ea typeface="Cambria Math" panose="02040503050406030204" pitchFamily="18" charset="0"/>
                  </a:rPr>
                  <a:t>A risk-averse household will be willing to pay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&gt;0.1</m:t>
                    </m:r>
                  </m:oMath>
                </a14:m>
                <a:r>
                  <a:rPr lang="en-US" dirty="0">
                    <a:ea typeface="Cambria Math" panose="02040503050406030204" pitchFamily="18" charset="0"/>
                  </a:rPr>
                  <a:t> for the asset</a:t>
                </a:r>
              </a:p>
              <a:p>
                <a:pPr lvl="1"/>
                <a:endParaRPr lang="en-US" dirty="0"/>
              </a:p>
              <a:p>
                <a:pPr lvl="1"/>
                <a:endParaRPr lang="en-US" b="0" dirty="0">
                  <a:ea typeface="Cambria Math" panose="02040503050406030204" pitchFamily="18" charset="0"/>
                </a:endParaRPr>
              </a:p>
              <a:p>
                <a:pPr lvl="1"/>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a:stretch>
              </a:blipFill>
            </p:spPr>
            <p:txBody>
              <a:bodyPr/>
              <a:lstStyle/>
              <a:p>
                <a:r>
                  <a:rPr lang="en-US">
                    <a:noFill/>
                  </a:rPr>
                  <a:t> </a:t>
                </a:r>
              </a:p>
            </p:txBody>
          </p:sp>
        </mc:Fallback>
      </mc:AlternateContent>
    </p:spTree>
    <p:extLst>
      <p:ext uri="{BB962C8B-B14F-4D97-AF65-F5344CB8AC3E}">
        <p14:creationId xmlns:p14="http://schemas.microsoft.com/office/powerpoint/2010/main" val="1770265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63A0-0131-B08E-E170-A7D1C6AC79DF}"/>
              </a:ext>
            </a:extLst>
          </p:cNvPr>
          <p:cNvSpPr>
            <a:spLocks noGrp="1"/>
          </p:cNvSpPr>
          <p:nvPr>
            <p:ph type="title"/>
          </p:nvPr>
        </p:nvSpPr>
        <p:spPr/>
        <p:txBody>
          <a:bodyPr/>
          <a:lstStyle/>
          <a:p>
            <a:r>
              <a:rPr lang="en-US" dirty="0"/>
              <a:t>Marginal Product of Capital and Aggregate Investment</a:t>
            </a:r>
          </a:p>
        </p:txBody>
      </p:sp>
      <p:sp>
        <p:nvSpPr>
          <p:cNvPr id="3" name="Text Placeholder 2">
            <a:extLst>
              <a:ext uri="{FF2B5EF4-FFF2-40B4-BE49-F238E27FC236}">
                <a16:creationId xmlns:a16="http://schemas.microsoft.com/office/drawing/2014/main" id="{AB53C8B4-D181-CB60-8227-61CC1ED730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141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We have focused on individual investment, but we are concerned about aggregate investment in macroeconomics</a:t>
                </a:r>
              </a:p>
              <a:p>
                <a:pPr lvl="1"/>
                <a:r>
                  <a:rPr lang="en-US" dirty="0"/>
                  <a:t>What determines how many investment projects takes place?</a:t>
                </a:r>
              </a:p>
              <a:p>
                <a:r>
                  <a:rPr lang="en-US" dirty="0"/>
                  <a:t>We’ll focus on a representative project consists of converting one unit of output into a unit of capital</a:t>
                </a:r>
              </a:p>
              <a:p>
                <a:pPr lvl="1"/>
                <a:r>
                  <a:rPr lang="en-US" dirty="0"/>
                  <a:t>If created in period 1, then the unit of capital can be rented out in period 2 at the rental rate of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oMath>
                </a14:m>
                <a:endParaRPr lang="en-US" dirty="0"/>
              </a:p>
              <a:p>
                <a:r>
                  <a:rPr lang="en-US" dirty="0"/>
                  <a:t>In perfectly competitive markets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endParaRPr lang="en-US" dirty="0"/>
              </a:p>
              <a:p>
                <a:r>
                  <a:rPr lang="en-US" dirty="0"/>
                  <a:t>Investors get back rental income plus depreciated capital good in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oMath>
                </a14:m>
                <a:endParaRPr lang="en-US" dirty="0"/>
              </a:p>
            </p:txBody>
          </p:sp>
        </mc:Choice>
        <mc:Fallback>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r="-594"/>
                </a:stretch>
              </a:blipFill>
            </p:spPr>
            <p:txBody>
              <a:bodyPr/>
              <a:lstStyle/>
              <a:p>
                <a:r>
                  <a:rPr lang="en-US">
                    <a:noFill/>
                  </a:rPr>
                  <a:t> </a:t>
                </a:r>
              </a:p>
            </p:txBody>
          </p:sp>
        </mc:Fallback>
      </mc:AlternateContent>
    </p:spTree>
    <p:extLst>
      <p:ext uri="{BB962C8B-B14F-4D97-AF65-F5344CB8AC3E}">
        <p14:creationId xmlns:p14="http://schemas.microsoft.com/office/powerpoint/2010/main" val="48577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The net present value of the project is</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−1</m:t>
                    </m:r>
                  </m:oMath>
                </a14:m>
                <a:endParaRPr lang="en-US" dirty="0"/>
              </a:p>
              <a:p>
                <a:r>
                  <a:rPr lang="en-US" dirty="0"/>
                  <a:t>Where </a:t>
                </a:r>
              </a:p>
              <a:p>
                <a:pPr lvl="1"/>
                <a14:m>
                  <m:oMath xmlns:m="http://schemas.openxmlformats.org/officeDocument/2006/math">
                    <m:r>
                      <a:rPr lang="en-US" b="0" i="1" smtClean="0">
                        <a:latin typeface="Cambria Math" panose="02040503050406030204" pitchFamily="18" charset="0"/>
                      </a:rPr>
                      <m:t>−1</m:t>
                    </m:r>
                  </m:oMath>
                </a14:m>
                <a:r>
                  <a:rPr lang="en-US" dirty="0"/>
                  <a:t> is the initial cost of the project in period </a:t>
                </a:r>
                <a14:m>
                  <m:oMath xmlns:m="http://schemas.openxmlformats.org/officeDocument/2006/math">
                    <m:r>
                      <a:rPr lang="en-US" b="0" i="1" smtClean="0">
                        <a:latin typeface="Cambria Math" panose="02040503050406030204" pitchFamily="18" charset="0"/>
                      </a:rPr>
                      <m:t>𝑡</m:t>
                    </m:r>
                  </m:oMath>
                </a14:m>
                <a:endParaRPr lang="en-US" dirty="0"/>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oMath>
                </a14:m>
                <a:r>
                  <a:rPr lang="en-US" dirty="0"/>
                  <a:t> is the capital good returned in period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oMath>
                </a14:m>
                <a:r>
                  <a:rPr lang="en-US" dirty="0"/>
                  <a:t> is the rental rate the investment project returns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the real interest rate</a:t>
                </a:r>
              </a:p>
              <a:p>
                <a:r>
                  <a:rPr lang="en-US" dirty="0"/>
                  <a:t>Recall</a:t>
                </a:r>
              </a:p>
              <a:p>
                <a:pPr lvl="1"/>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r>
                  <a:rPr lang="en-US" dirty="0"/>
                  <a:t> is a positive but diminishing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so is </a:t>
                </a:r>
                <a14:m>
                  <m:oMath xmlns:m="http://schemas.openxmlformats.org/officeDocument/2006/math">
                    <m:r>
                      <a:rPr lang="en-US" b="0" i="1" smtClean="0">
                        <a:latin typeface="Cambria Math" panose="02040503050406030204" pitchFamily="18" charset="0"/>
                      </a:rPr>
                      <m:t>𝑁𝑃𝑉</m:t>
                    </m:r>
                  </m:oMath>
                </a14:m>
                <a:endParaRPr lang="en-US" dirty="0"/>
              </a:p>
              <a:p>
                <a:pPr lvl="1"/>
                <a:r>
                  <a:rPr lang="en-US" dirty="0"/>
                  <a:t>A higher capital stock will result in lower marginal product of capital</a:t>
                </a:r>
              </a:p>
            </p:txBody>
          </p:sp>
        </mc:Choice>
        <mc:Fallback>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spTree>
    <p:extLst>
      <p:ext uri="{BB962C8B-B14F-4D97-AF65-F5344CB8AC3E}">
        <p14:creationId xmlns:p14="http://schemas.microsoft.com/office/powerpoint/2010/main" val="3586010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The net present value of the project call solve total level of investment</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−1</m:t>
                    </m:r>
                  </m:oMath>
                </a14:m>
                <a:endParaRPr lang="en-US" dirty="0"/>
              </a:p>
              <a:p>
                <a:r>
                  <a:rPr lang="en-US" dirty="0"/>
                  <a:t>At the aggregate, the representative investment project must be exactly zero. Why?</a:t>
                </a:r>
              </a:p>
              <a:p>
                <a:pPr lvl="1"/>
                <a:r>
                  <a:rPr lang="en-US" dirty="0"/>
                  <a:t>If it was positive, then positive-NPV were left undone</a:t>
                </a:r>
              </a:p>
              <a:p>
                <a:pPr lvl="1"/>
                <a:r>
                  <a:rPr lang="en-US" dirty="0"/>
                  <a:t>If it was negative, then negative-NPV were being done</a:t>
                </a:r>
              </a:p>
              <a:p>
                <a:pPr lvl="1"/>
                <a:r>
                  <a:rPr lang="en-US" dirty="0"/>
                  <a:t>Note there may be variation, but at the aggregate it must be zero</a:t>
                </a:r>
              </a:p>
              <a:p>
                <a:r>
                  <a:rPr lang="en-US" dirty="0"/>
                  <a:t>Set NPV equal to 0</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−1</m:t>
                    </m:r>
                    <m:r>
                      <a:rPr lang="en-US" b="0" i="1" smtClean="0">
                        <a:latin typeface="Cambria Math" panose="02040503050406030204" pitchFamily="18" charset="0"/>
                      </a:rPr>
                      <m:t>=0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spTree>
    <p:extLst>
      <p:ext uri="{BB962C8B-B14F-4D97-AF65-F5344CB8AC3E}">
        <p14:creationId xmlns:p14="http://schemas.microsoft.com/office/powerpoint/2010/main" val="398573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A979-3FC3-A39D-49B6-8FB41494F004}"/>
              </a:ext>
            </a:extLst>
          </p:cNvPr>
          <p:cNvSpPr>
            <a:spLocks noGrp="1"/>
          </p:cNvSpPr>
          <p:nvPr>
            <p:ph type="title"/>
          </p:nvPr>
        </p:nvSpPr>
        <p:spPr/>
        <p:txBody>
          <a:bodyPr/>
          <a:lstStyle/>
          <a:p>
            <a:r>
              <a:rPr lang="en-US" dirty="0"/>
              <a:t>Investment</a:t>
            </a:r>
          </a:p>
        </p:txBody>
      </p:sp>
      <p:sp>
        <p:nvSpPr>
          <p:cNvPr id="3" name="Text Placeholder 2">
            <a:extLst>
              <a:ext uri="{FF2B5EF4-FFF2-40B4-BE49-F238E27FC236}">
                <a16:creationId xmlns:a16="http://schemas.microsoft.com/office/drawing/2014/main" id="{DE665E61-4843-BB06-7791-A729A3E4B2F7}"/>
              </a:ext>
            </a:extLst>
          </p:cNvPr>
          <p:cNvSpPr>
            <a:spLocks noGrp="1"/>
          </p:cNvSpPr>
          <p:nvPr>
            <p:ph type="body" idx="1"/>
          </p:nvPr>
        </p:nvSpPr>
        <p:spPr/>
        <p:txBody>
          <a:bodyPr/>
          <a:lstStyle/>
          <a:p>
            <a:r>
              <a:rPr lang="en-US" dirty="0" err="1"/>
              <a:t>Kurlat</a:t>
            </a:r>
            <a:r>
              <a:rPr lang="en-US" dirty="0"/>
              <a:t> Chapter 8</a:t>
            </a:r>
          </a:p>
        </p:txBody>
      </p:sp>
    </p:spTree>
    <p:extLst>
      <p:ext uri="{BB962C8B-B14F-4D97-AF65-F5344CB8AC3E}">
        <p14:creationId xmlns:p14="http://schemas.microsoft.com/office/powerpoint/2010/main" val="2794112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What determines the level of capital stock?</a:t>
                </a:r>
              </a:p>
              <a:p>
                <a:pPr lvl="1"/>
                <a:r>
                  <a:rPr lang="en-US" dirty="0"/>
                  <a:t>The level of capital stock is determined at the point where NPV of the representative project equals zero</a:t>
                </a:r>
              </a:p>
              <a:p>
                <a:r>
                  <a:rPr lang="en-US" dirty="0"/>
                  <a:t>Recall interest rates, marginal product of capital, and depreciation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or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a:p>
                <a:r>
                  <a:rPr lang="en-US" dirty="0"/>
                  <a:t>Recall level of capital stock and investment</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r>
                  <a:rPr lang="en-US" dirty="0"/>
                  <a:t>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r>
                  <a:rPr lang="en-US" dirty="0"/>
                  <a:t>What we get is the investment demand schedule</a:t>
                </a:r>
              </a:p>
            </p:txBody>
          </p:sp>
        </mc:Choice>
        <mc:Fallback>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spTree>
    <p:extLst>
      <p:ext uri="{BB962C8B-B14F-4D97-AF65-F5344CB8AC3E}">
        <p14:creationId xmlns:p14="http://schemas.microsoft.com/office/powerpoint/2010/main" val="1655009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lnSpcReduction="10000"/>
              </a:bodyPr>
              <a:lstStyle/>
              <a:p>
                <a:r>
                  <a:rPr lang="en-US" dirty="0"/>
                  <a:t>Investment Demand Schedule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b="0" dirty="0"/>
              </a:p>
              <a:p>
                <a:r>
                  <a:rPr lang="en-US" dirty="0"/>
                  <a:t>It shows how much investment </a:t>
                </a:r>
                <a:br>
                  <a:rPr lang="en-US" dirty="0"/>
                </a:br>
                <a:r>
                  <a:rPr lang="en-US" dirty="0"/>
                  <a:t>will be carried out at different </a:t>
                </a:r>
                <a:br>
                  <a:rPr lang="en-US" dirty="0"/>
                </a:br>
                <a:r>
                  <a:rPr lang="en-US" dirty="0"/>
                  <a:t>interest rate, </a:t>
                </a:r>
                <a14:m>
                  <m:oMath xmlns:m="http://schemas.openxmlformats.org/officeDocument/2006/math">
                    <m:r>
                      <a:rPr lang="en-US" b="0" i="1" smtClean="0">
                        <a:latin typeface="Cambria Math" panose="02040503050406030204" pitchFamily="18" charset="0"/>
                      </a:rPr>
                      <m:t>𝑟</m:t>
                    </m:r>
                  </m:oMath>
                </a14:m>
                <a:r>
                  <a:rPr lang="en-US" dirty="0"/>
                  <a:t>, levels</a:t>
                </a:r>
              </a:p>
              <a:p>
                <a:r>
                  <a:rPr lang="en-US" dirty="0"/>
                  <a:t>The investment demand schedule</a:t>
                </a:r>
                <a:br>
                  <a:rPr lang="en-US" dirty="0"/>
                </a:br>
                <a:r>
                  <a:rPr lang="en-US" dirty="0"/>
                  <a:t>is a downward sloping curve, since</a:t>
                </a:r>
                <a:br>
                  <a:rPr lang="en-US" dirty="0"/>
                </a:br>
                <a:r>
                  <a:rPr lang="en-US" dirty="0"/>
                  <a:t>marginal product of capital is </a:t>
                </a:r>
                <a:br>
                  <a:rPr lang="en-US" dirty="0"/>
                </a:br>
                <a:r>
                  <a:rPr lang="en-US" dirty="0"/>
                  <a:t>downward sloping </a:t>
                </a:r>
              </a:p>
              <a:p>
                <a:r>
                  <a:rPr lang="en-US" dirty="0"/>
                  <a:t>Recall that the first derivative of</a:t>
                </a:r>
                <a:br>
                  <a:rPr lang="en-US" dirty="0"/>
                </a:br>
                <a:r>
                  <a:rPr lang="en-US" dirty="0"/>
                  <a:t>MPK is negative </a:t>
                </a:r>
              </a:p>
              <a:p>
                <a:r>
                  <a:rPr lang="en-US" dirty="0"/>
                  <a:t>Interest rate, </a:t>
                </a:r>
                <a14:m>
                  <m:oMath xmlns:m="http://schemas.openxmlformats.org/officeDocument/2006/math">
                    <m:r>
                      <a:rPr lang="en-US" b="0" i="1" smtClean="0">
                        <a:latin typeface="Cambria Math" panose="02040503050406030204" pitchFamily="18" charset="0"/>
                      </a:rPr>
                      <m:t>𝑟</m:t>
                    </m:r>
                  </m:oMath>
                </a14:m>
                <a:r>
                  <a:rPr lang="en-US" dirty="0"/>
                  <a:t>, is considered given</a:t>
                </a:r>
              </a:p>
            </p:txBody>
          </p:sp>
        </mc:Choice>
        <mc:Fallback>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7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BB02BD-319A-996F-322E-EC8A040394BA}"/>
              </a:ext>
            </a:extLst>
          </p:cNvPr>
          <p:cNvPicPr>
            <a:picLocks noChangeAspect="1"/>
          </p:cNvPicPr>
          <p:nvPr/>
        </p:nvPicPr>
        <p:blipFill>
          <a:blip r:embed="rId3"/>
          <a:stretch>
            <a:fillRect/>
          </a:stretch>
        </p:blipFill>
        <p:spPr>
          <a:xfrm>
            <a:off x="6185725" y="2054831"/>
            <a:ext cx="6006275" cy="4803169"/>
          </a:xfrm>
          <a:prstGeom prst="rect">
            <a:avLst/>
          </a:prstGeom>
        </p:spPr>
      </p:pic>
    </p:spTree>
    <p:extLst>
      <p:ext uri="{BB962C8B-B14F-4D97-AF65-F5344CB8AC3E}">
        <p14:creationId xmlns:p14="http://schemas.microsoft.com/office/powerpoint/2010/main" val="2449794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How does investment respond to different changes?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b="0" dirty="0"/>
              </a:p>
              <a:p>
                <a:r>
                  <a:rPr lang="en-US" dirty="0"/>
                  <a:t>With an increase productivity, our</a:t>
                </a:r>
                <a:br>
                  <a:rPr lang="en-US" dirty="0"/>
                </a:br>
                <a:r>
                  <a:rPr lang="en-US" dirty="0"/>
                  <a:t>marginal product of capital increases</a:t>
                </a:r>
              </a:p>
              <a:p>
                <a:r>
                  <a:rPr lang="en-US" b="0" dirty="0"/>
                  <a:t>This will shift the investment demand</a:t>
                </a:r>
                <a:br>
                  <a:rPr lang="en-US" b="0" dirty="0"/>
                </a:br>
                <a:r>
                  <a:rPr lang="en-US" b="0" dirty="0"/>
                  <a:t>schedule </a:t>
                </a:r>
                <a:r>
                  <a:rPr lang="en-US" dirty="0"/>
                  <a:t>upwards</a:t>
                </a:r>
              </a:p>
              <a:p>
                <a:r>
                  <a:rPr lang="en-US" b="0" dirty="0"/>
                  <a:t>This will </a:t>
                </a:r>
                <a:r>
                  <a:rPr lang="en-US" b="1" dirty="0"/>
                  <a:t>increase investment </a:t>
                </a:r>
                <a:r>
                  <a:rPr lang="en-US" b="0" dirty="0"/>
                  <a:t>to a higher</a:t>
                </a:r>
                <a:br>
                  <a:rPr lang="en-US" dirty="0"/>
                </a:br>
                <a:r>
                  <a:rPr lang="en-US" dirty="0"/>
                  <a:t>level from </a:t>
                </a:r>
                <a14:m>
                  <m:oMath xmlns:m="http://schemas.openxmlformats.org/officeDocument/2006/math">
                    <m:r>
                      <a:rPr lang="en-US" b="0" i="1" smtClean="0">
                        <a:latin typeface="Cambria Math" panose="02040503050406030204" pitchFamily="18" charset="0"/>
                      </a:rPr>
                      <m:t>𝐼</m:t>
                    </m:r>
                  </m:oMath>
                </a14:m>
                <a:r>
                  <a:rPr lang="en-US" b="0"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oMath>
                </a14:m>
                <a:endParaRPr lang="en-US" b="0" dirty="0"/>
              </a:p>
              <a:p>
                <a:r>
                  <a:rPr lang="en-US" dirty="0"/>
                  <a:t>Why? There are positive-NPV to be done</a:t>
                </a:r>
                <a:br>
                  <a:rPr lang="en-US" dirty="0"/>
                </a:br>
                <a:r>
                  <a:rPr lang="en-US" dirty="0"/>
                  <a:t>and there will be additional investment</a:t>
                </a:r>
                <a:br>
                  <a:rPr lang="en-US" dirty="0"/>
                </a:br>
                <a:r>
                  <a:rPr lang="en-US" dirty="0"/>
                  <a:t>until </a:t>
                </a:r>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=0</m:t>
                    </m:r>
                  </m:oMath>
                </a14:m>
                <a:r>
                  <a:rPr lang="en-US" b="0" dirty="0"/>
                  <a:t> again</a:t>
                </a:r>
              </a:p>
            </p:txBody>
          </p:sp>
        </mc:Choice>
        <mc:Fallback>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b="-25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89E1F83-42CC-D038-F933-47DB618C3793}"/>
              </a:ext>
            </a:extLst>
          </p:cNvPr>
          <p:cNvPicPr>
            <a:picLocks noChangeAspect="1"/>
          </p:cNvPicPr>
          <p:nvPr/>
        </p:nvPicPr>
        <p:blipFill>
          <a:blip r:embed="rId3"/>
          <a:stretch>
            <a:fillRect/>
          </a:stretch>
        </p:blipFill>
        <p:spPr>
          <a:xfrm>
            <a:off x="7343222" y="2342507"/>
            <a:ext cx="4848777" cy="4515491"/>
          </a:xfrm>
          <a:prstGeom prst="rect">
            <a:avLst/>
          </a:prstGeom>
        </p:spPr>
      </p:pic>
    </p:spTree>
    <p:extLst>
      <p:ext uri="{BB962C8B-B14F-4D97-AF65-F5344CB8AC3E}">
        <p14:creationId xmlns:p14="http://schemas.microsoft.com/office/powerpoint/2010/main" val="2352542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How does investment respond to different changes?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b="0" dirty="0"/>
              </a:p>
              <a:p>
                <a:r>
                  <a:rPr lang="en-US" dirty="0"/>
                  <a:t>With an increase interest rates,  </a:t>
                </a:r>
                <a:br>
                  <a:rPr lang="en-US" dirty="0"/>
                </a:br>
                <a:r>
                  <a:rPr lang="en-US" dirty="0"/>
                  <a:t>the interest rate curve increases</a:t>
                </a:r>
              </a:p>
              <a:p>
                <a:r>
                  <a:rPr lang="en-US" b="0" dirty="0"/>
                  <a:t>This will </a:t>
                </a:r>
                <a:r>
                  <a:rPr lang="en-US" b="1" dirty="0"/>
                  <a:t>reduces investment </a:t>
                </a:r>
                <a:r>
                  <a:rPr lang="en-US" b="0" dirty="0"/>
                  <a:t>to a lower</a:t>
                </a:r>
                <a:br>
                  <a:rPr lang="en-US" dirty="0"/>
                </a:br>
                <a:r>
                  <a:rPr lang="en-US" dirty="0"/>
                  <a:t>level from </a:t>
                </a:r>
                <a14:m>
                  <m:oMath xmlns:m="http://schemas.openxmlformats.org/officeDocument/2006/math">
                    <m:r>
                      <a:rPr lang="en-US" b="0" i="1" smtClean="0">
                        <a:latin typeface="Cambria Math" panose="02040503050406030204" pitchFamily="18" charset="0"/>
                      </a:rPr>
                      <m:t>𝐼</m:t>
                    </m:r>
                  </m:oMath>
                </a14:m>
                <a:r>
                  <a:rPr lang="en-US" b="0"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oMath>
                </a14:m>
                <a:endParaRPr lang="en-US" b="0" dirty="0"/>
              </a:p>
              <a:p>
                <a:r>
                  <a:rPr lang="en-US" dirty="0"/>
                  <a:t>Why? There are negative-NPV being </a:t>
                </a:r>
                <a:br>
                  <a:rPr lang="en-US" dirty="0"/>
                </a:br>
                <a:r>
                  <a:rPr lang="en-US" dirty="0"/>
                  <a:t>carried out and there will be a reduction</a:t>
                </a:r>
                <a:br>
                  <a:rPr lang="en-US" dirty="0"/>
                </a:br>
                <a:r>
                  <a:rPr lang="en-US" dirty="0"/>
                  <a:t>in investment until </a:t>
                </a:r>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=0</m:t>
                    </m:r>
                  </m:oMath>
                </a14:m>
                <a:r>
                  <a:rPr lang="en-US" b="0" dirty="0"/>
                  <a:t> again</a:t>
                </a:r>
              </a:p>
            </p:txBody>
          </p:sp>
        </mc:Choice>
        <mc:Fallback>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306E273-8973-A5EF-8244-A8CD517047D6}"/>
              </a:ext>
            </a:extLst>
          </p:cNvPr>
          <p:cNvPicPr>
            <a:picLocks noChangeAspect="1"/>
          </p:cNvPicPr>
          <p:nvPr/>
        </p:nvPicPr>
        <p:blipFill>
          <a:blip r:embed="rId3"/>
          <a:stretch>
            <a:fillRect/>
          </a:stretch>
        </p:blipFill>
        <p:spPr>
          <a:xfrm>
            <a:off x="7274102" y="2327507"/>
            <a:ext cx="4917897" cy="4530492"/>
          </a:xfrm>
          <a:prstGeom prst="rect">
            <a:avLst/>
          </a:prstGeom>
        </p:spPr>
      </p:pic>
    </p:spTree>
    <p:extLst>
      <p:ext uri="{BB962C8B-B14F-4D97-AF65-F5344CB8AC3E}">
        <p14:creationId xmlns:p14="http://schemas.microsoft.com/office/powerpoint/2010/main" val="1283739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0D01-ABEA-0BCF-9A2D-114AD5F60491}"/>
              </a:ext>
            </a:extLst>
          </p:cNvPr>
          <p:cNvSpPr>
            <a:spLocks noGrp="1"/>
          </p:cNvSpPr>
          <p:nvPr>
            <p:ph type="title"/>
          </p:nvPr>
        </p:nvSpPr>
        <p:spPr/>
        <p:txBody>
          <a:bodyPr/>
          <a:lstStyle/>
          <a:p>
            <a:r>
              <a:rPr lang="en-US" dirty="0"/>
              <a:t>Equilibrium</a:t>
            </a:r>
          </a:p>
        </p:txBody>
      </p:sp>
      <p:sp>
        <p:nvSpPr>
          <p:cNvPr id="3" name="Text Placeholder 2">
            <a:extLst>
              <a:ext uri="{FF2B5EF4-FFF2-40B4-BE49-F238E27FC236}">
                <a16:creationId xmlns:a16="http://schemas.microsoft.com/office/drawing/2014/main" id="{E56C620E-2ADA-055A-8DA5-F68899DC24A9}"/>
              </a:ext>
            </a:extLst>
          </p:cNvPr>
          <p:cNvSpPr>
            <a:spLocks noGrp="1"/>
          </p:cNvSpPr>
          <p:nvPr>
            <p:ph type="body" idx="1"/>
          </p:nvPr>
        </p:nvSpPr>
        <p:spPr/>
        <p:txBody>
          <a:bodyPr/>
          <a:lstStyle/>
          <a:p>
            <a:r>
              <a:rPr lang="en-US" dirty="0" err="1"/>
              <a:t>Kurlat</a:t>
            </a:r>
            <a:r>
              <a:rPr lang="en-US" dirty="0"/>
              <a:t> Chapter 9</a:t>
            </a:r>
          </a:p>
        </p:txBody>
      </p:sp>
    </p:spTree>
    <p:extLst>
      <p:ext uri="{BB962C8B-B14F-4D97-AF65-F5344CB8AC3E}">
        <p14:creationId xmlns:p14="http://schemas.microsoft.com/office/powerpoint/2010/main" val="3321165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16D6-7A3D-6F33-0627-7CF5736FB2C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592C969-C2E0-DE2E-23BD-D6D7A88D173A}"/>
              </a:ext>
            </a:extLst>
          </p:cNvPr>
          <p:cNvSpPr>
            <a:spLocks noGrp="1"/>
          </p:cNvSpPr>
          <p:nvPr>
            <p:ph idx="1"/>
          </p:nvPr>
        </p:nvSpPr>
        <p:spPr>
          <a:xfrm>
            <a:off x="838200" y="1825624"/>
            <a:ext cx="10515600" cy="4832029"/>
          </a:xfrm>
        </p:spPr>
        <p:txBody>
          <a:bodyPr/>
          <a:lstStyle/>
          <a:p>
            <a:r>
              <a:rPr lang="en-US" dirty="0"/>
              <a:t>General Equilibrium in Two-Period Economy</a:t>
            </a:r>
          </a:p>
          <a:p>
            <a:pPr lvl="1"/>
            <a:r>
              <a:rPr lang="en-US" dirty="0"/>
              <a:t>Bring together the household, firm, and investment firm problems</a:t>
            </a:r>
          </a:p>
          <a:p>
            <a:pPr lvl="1"/>
            <a:r>
              <a:rPr lang="en-US" dirty="0"/>
              <a:t>Equilibrium Definition</a:t>
            </a:r>
          </a:p>
          <a:p>
            <a:pPr lvl="1"/>
            <a:r>
              <a:rPr lang="en-US" dirty="0"/>
              <a:t>Describing Equilibrium</a:t>
            </a:r>
          </a:p>
          <a:p>
            <a:r>
              <a:rPr lang="en-US" dirty="0"/>
              <a:t>The First Welfare Theorem</a:t>
            </a:r>
          </a:p>
          <a:p>
            <a:pPr lvl="1"/>
            <a:r>
              <a:rPr lang="en-US" dirty="0"/>
              <a:t>Describing the First Welfare Theorem</a:t>
            </a:r>
          </a:p>
          <a:p>
            <a:pPr lvl="1"/>
            <a:r>
              <a:rPr lang="en-US" dirty="0"/>
              <a:t>When First Welfare Theorem does not hold</a:t>
            </a:r>
          </a:p>
          <a:p>
            <a:r>
              <a:rPr lang="en-US" dirty="0"/>
              <a:t>General Equilibrium in an Infinite-Period Economy</a:t>
            </a:r>
          </a:p>
          <a:p>
            <a:pPr lvl="1"/>
            <a:r>
              <a:rPr lang="en-US" dirty="0"/>
              <a:t>Dynamics</a:t>
            </a:r>
          </a:p>
          <a:p>
            <a:pPr lvl="1"/>
            <a:r>
              <a:rPr lang="en-US" dirty="0"/>
              <a:t>The Golden Rule</a:t>
            </a:r>
          </a:p>
          <a:p>
            <a:pPr lvl="1"/>
            <a:r>
              <a:rPr lang="en-US" dirty="0"/>
              <a:t>Anticipatory Effects</a:t>
            </a:r>
          </a:p>
        </p:txBody>
      </p:sp>
    </p:spTree>
    <p:extLst>
      <p:ext uri="{BB962C8B-B14F-4D97-AF65-F5344CB8AC3E}">
        <p14:creationId xmlns:p14="http://schemas.microsoft.com/office/powerpoint/2010/main" val="189753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F5F3-1020-50AF-46CC-0B2E840734D5}"/>
              </a:ext>
            </a:extLst>
          </p:cNvPr>
          <p:cNvSpPr>
            <a:spLocks noGrp="1"/>
          </p:cNvSpPr>
          <p:nvPr>
            <p:ph type="title"/>
          </p:nvPr>
        </p:nvSpPr>
        <p:spPr/>
        <p:txBody>
          <a:bodyPr/>
          <a:lstStyle/>
          <a:p>
            <a:r>
              <a:rPr lang="en-US" dirty="0"/>
              <a:t>General Equilibrium in a Two-Period Economy</a:t>
            </a:r>
          </a:p>
        </p:txBody>
      </p:sp>
      <p:sp>
        <p:nvSpPr>
          <p:cNvPr id="3" name="Text Placeholder 2">
            <a:extLst>
              <a:ext uri="{FF2B5EF4-FFF2-40B4-BE49-F238E27FC236}">
                <a16:creationId xmlns:a16="http://schemas.microsoft.com/office/drawing/2014/main" id="{209AAAA9-215E-6335-F821-1DED00835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8524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lstStyle/>
              <a:p>
                <a:r>
                  <a:rPr lang="en-US" dirty="0"/>
                  <a:t>General Equilibrium means a competitive market for many good has supply equal demand and markets clear</a:t>
                </a:r>
              </a:p>
              <a:p>
                <a:r>
                  <a:rPr lang="en-US" dirty="0"/>
                  <a:t>In our model economy</a:t>
                </a:r>
              </a:p>
              <a:p>
                <a:pPr lvl="1"/>
                <a:r>
                  <a:rPr lang="en-US" dirty="0"/>
                  <a:t>Representative household make consumption-saving-leisure decisions</a:t>
                </a:r>
              </a:p>
              <a:p>
                <a:pPr lvl="1"/>
                <a:r>
                  <a:rPr lang="en-US" dirty="0"/>
                  <a:t>Representative firms hire labor and rent capital </a:t>
                </a:r>
              </a:p>
              <a:p>
                <a:pPr lvl="1"/>
                <a:r>
                  <a:rPr lang="en-US" dirty="0"/>
                  <a:t>Representative investment firms carry out investment</a:t>
                </a:r>
              </a:p>
              <a:p>
                <a:r>
                  <a:rPr lang="en-US" dirty="0"/>
                  <a:t>We will start off with a Two-Period Economy</a:t>
                </a:r>
              </a:p>
              <a:p>
                <a:pPr lvl="1"/>
                <a:r>
                  <a:rPr lang="en-US" dirty="0"/>
                  <a:t>Households own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a:t>
                </a:r>
              </a:p>
              <a:p>
                <a:pPr lvl="1"/>
                <a:r>
                  <a:rPr lang="en-US" dirty="0"/>
                  <a:t>There are competitive markets for capital, </a:t>
                </a:r>
                <a14:m>
                  <m:oMath xmlns:m="http://schemas.openxmlformats.org/officeDocument/2006/math">
                    <m:r>
                      <a:rPr lang="en-US" b="0" i="1" smtClean="0">
                        <a:latin typeface="Cambria Math" panose="02040503050406030204" pitchFamily="18" charset="0"/>
                      </a:rPr>
                      <m:t>𝐾</m:t>
                    </m:r>
                  </m:oMath>
                </a14:m>
                <a:r>
                  <a:rPr lang="en-US" dirty="0"/>
                  <a:t>, and labor,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Capital depreciates between the two periods at </a:t>
                </a:r>
                <a14:m>
                  <m:oMath xmlns:m="http://schemas.openxmlformats.org/officeDocument/2006/math">
                    <m:r>
                      <a:rPr lang="en-US" b="0" i="1" smtClean="0">
                        <a:latin typeface="Cambria Math" panose="02040503050406030204" pitchFamily="18" charset="0"/>
                      </a:rPr>
                      <m:t>𝛿</m:t>
                    </m:r>
                  </m:oMath>
                </a14:m>
                <a:r>
                  <a:rPr lang="en-US" dirty="0"/>
                  <a:t> and completely depreciates after the second period</a:t>
                </a:r>
              </a:p>
              <a:p>
                <a:pPr lvl="1"/>
                <a:r>
                  <a:rPr lang="en-US" dirty="0"/>
                  <a:t>There is no more investment after the second period</a:t>
                </a:r>
              </a:p>
            </p:txBody>
          </p:sp>
        </mc:Choice>
        <mc:Fallback>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844" b="-1511"/>
                </a:stretch>
              </a:blipFill>
            </p:spPr>
            <p:txBody>
              <a:bodyPr/>
              <a:lstStyle/>
              <a:p>
                <a:r>
                  <a:rPr lang="en-US">
                    <a:noFill/>
                  </a:rPr>
                  <a:t> </a:t>
                </a:r>
              </a:p>
            </p:txBody>
          </p:sp>
        </mc:Fallback>
      </mc:AlternateContent>
    </p:spTree>
    <p:extLst>
      <p:ext uri="{BB962C8B-B14F-4D97-AF65-F5344CB8AC3E}">
        <p14:creationId xmlns:p14="http://schemas.microsoft.com/office/powerpoint/2010/main" val="282966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lstStyle/>
              <a:p>
                <a:r>
                  <a:rPr lang="en-US" dirty="0"/>
                  <a:t>A representative household makes consumption-saving-leisure decisions</a:t>
                </a:r>
              </a:p>
              <a:p>
                <a:pPr lvl="1"/>
                <a:r>
                  <a:rPr lang="en-US" dirty="0"/>
                  <a:t>Consumption and saving decisions are optimized with Euler’s Equation</a:t>
                </a:r>
              </a:p>
              <a:p>
                <a:pPr lvl="1"/>
                <a:r>
                  <a:rPr lang="en-US" dirty="0"/>
                  <a:t>Leisure-Consumption decisions are optimized when the marginal rate of substitution of leisure and consumption equals wage</a:t>
                </a:r>
              </a:p>
              <a:p>
                <a:r>
                  <a:rPr lang="en-US" dirty="0"/>
                  <a:t>We’ll add some initial endowments of wealth </a:t>
                </a:r>
              </a:p>
              <a:p>
                <a:pPr lvl="1"/>
                <a:r>
                  <a:rPr lang="en-US" dirty="0"/>
                  <a:t>A representative household owns initial capital stock that earns rental rates (net of depreciation) for the first period</a:t>
                </a:r>
              </a:p>
              <a:p>
                <a:pPr lvl="1"/>
                <a:r>
                  <a:rPr lang="en-US" dirty="0"/>
                  <a:t>The household also own the firms, so they make profit </a:t>
                </a:r>
                <a14:m>
                  <m:oMath xmlns:m="http://schemas.openxmlformats.org/officeDocument/2006/math">
                    <m:r>
                      <a:rPr lang="en-US" b="0" i="1" smtClean="0">
                        <a:latin typeface="Cambria Math" panose="02040503050406030204" pitchFamily="18" charset="0"/>
                      </a:rPr>
                      <m:t>𝛱</m:t>
                    </m:r>
                  </m:oMath>
                </a14:m>
                <a:endParaRPr lang="en-US" i="1" dirty="0"/>
              </a:p>
              <a:p>
                <a:pPr lvl="1"/>
                <a:r>
                  <a:rPr lang="en-US" dirty="0"/>
                  <a:t>Where </a:t>
                </a:r>
                <a14:m>
                  <m:oMath xmlns:m="http://schemas.openxmlformats.org/officeDocument/2006/math">
                    <m:r>
                      <a:rPr lang="en-US" b="0" i="1" smtClean="0">
                        <a:latin typeface="Cambria Math" panose="02040503050406030204" pitchFamily="18" charset="0"/>
                      </a:rPr>
                      <m:t>𝛱</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1</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2</m:t>
                            </m:r>
                          </m:sub>
                          <m:sup>
                            <m:r>
                              <a:rPr lang="en-US" b="0" i="1" smtClean="0">
                                <a:latin typeface="Cambria Math" panose="02040503050406030204" pitchFamily="18" charset="0"/>
                              </a:rPr>
                              <m:t>𝐹</m:t>
                            </m:r>
                          </m:sup>
                        </m:sSubSup>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𝛱</m:t>
                        </m:r>
                      </m:e>
                      <m:sup>
                        <m:r>
                          <a:rPr lang="en-US" b="0" i="1" smtClean="0">
                            <a:latin typeface="Cambria Math" panose="02040503050406030204" pitchFamily="18" charset="0"/>
                          </a:rPr>
                          <m:t>𝐼</m:t>
                        </m:r>
                      </m:sup>
                    </m:sSup>
                  </m:oMath>
                </a14:m>
                <a:endParaRPr lang="en-US" dirty="0"/>
              </a:p>
              <a:p>
                <a:pPr lvl="1"/>
                <a:r>
                  <a:rPr lang="en-US" dirty="0"/>
                  <a:t>However, in equilibrium </a:t>
                </a:r>
                <a14:m>
                  <m:oMath xmlns:m="http://schemas.openxmlformats.org/officeDocument/2006/math">
                    <m:r>
                      <a:rPr lang="en-US" b="0" i="1" smtClean="0">
                        <a:latin typeface="Cambria Math" panose="02040503050406030204" pitchFamily="18" charset="0"/>
                      </a:rPr>
                      <m:t>𝛱</m:t>
                    </m:r>
                    <m:r>
                      <a:rPr lang="en-US" b="0" i="1" smtClean="0">
                        <a:latin typeface="Cambria Math" panose="02040503050406030204" pitchFamily="18" charset="0"/>
                      </a:rPr>
                      <m:t>=0</m:t>
                    </m:r>
                  </m:oMath>
                </a14:m>
                <a:endParaRPr lang="en-US" dirty="0"/>
              </a:p>
            </p:txBody>
          </p:sp>
        </mc:Choice>
        <mc:Fallback>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577118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lnSpcReduction="10000"/>
              </a:bodyPr>
              <a:lstStyle/>
              <a:p>
                <a:r>
                  <a:rPr lang="en-US" dirty="0"/>
                  <a:t>We need to solve for the household</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lim>
                          </m:limLow>
                        </m:fName>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e>
                              </m:d>
                            </m:e>
                          </m:d>
                        </m:e>
                      </m:func>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𝛱</m:t>
                      </m:r>
                    </m:oMath>
                  </m:oMathPara>
                </a14:m>
                <a:endParaRPr lang="en-US" i="1" dirty="0"/>
              </a:p>
              <a:p>
                <a:r>
                  <a:rPr lang="en-US" dirty="0"/>
                  <a:t>We need to maximize utility of consumption and leisure subject to our budget constraint of labor income (wages), capital income (rental rate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and economic profit of </a:t>
                </a:r>
                <a14:m>
                  <m:oMath xmlns:m="http://schemas.openxmlformats.org/officeDocument/2006/math">
                    <m:r>
                      <a:rPr lang="en-US" b="0" i="1" smtClean="0">
                        <a:latin typeface="Cambria Math" panose="02040503050406030204" pitchFamily="18" charset="0"/>
                      </a:rPr>
                      <m:t>0</m:t>
                    </m:r>
                  </m:oMath>
                </a14:m>
                <a:endParaRPr lang="en-US" dirty="0"/>
              </a:p>
              <a:p>
                <a:pPr marL="0" indent="0">
                  <a:buNone/>
                </a:pPr>
                <a:endParaRPr lang="en-US" dirty="0"/>
              </a:p>
              <a:p>
                <a:r>
                  <a:rPr lang="en-US" dirty="0"/>
                  <a:t>We need to solve for the representative firm to maximize economic profit</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lim>
                          </m:limLow>
                        </m:fName>
                        <m:e>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𝐿</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𝐾</m:t>
                          </m:r>
                        </m:e>
                      </m:func>
                    </m:oMath>
                  </m:oMathPara>
                </a14:m>
                <a:endParaRPr lang="en-US" dirty="0"/>
              </a:p>
            </p:txBody>
          </p:sp>
        </mc:Choice>
        <mc:Fallback>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r="-724"/>
                </a:stretch>
              </a:blipFill>
            </p:spPr>
            <p:txBody>
              <a:bodyPr/>
              <a:lstStyle/>
              <a:p>
                <a:r>
                  <a:rPr lang="en-US">
                    <a:noFill/>
                  </a:rPr>
                  <a:t> </a:t>
                </a:r>
              </a:p>
            </p:txBody>
          </p:sp>
        </mc:Fallback>
      </mc:AlternateContent>
    </p:spTree>
    <p:extLst>
      <p:ext uri="{BB962C8B-B14F-4D97-AF65-F5344CB8AC3E}">
        <p14:creationId xmlns:p14="http://schemas.microsoft.com/office/powerpoint/2010/main" val="508244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4977-C15E-0220-B7AF-0BA63D946EB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69EC434-7F29-4472-3135-C2B01E09D0F1}"/>
              </a:ext>
            </a:extLst>
          </p:cNvPr>
          <p:cNvSpPr>
            <a:spLocks noGrp="1"/>
          </p:cNvSpPr>
          <p:nvPr>
            <p:ph idx="1"/>
          </p:nvPr>
        </p:nvSpPr>
        <p:spPr/>
        <p:txBody>
          <a:bodyPr/>
          <a:lstStyle/>
          <a:p>
            <a:r>
              <a:rPr lang="en-US" dirty="0"/>
              <a:t>Investment Decisions</a:t>
            </a:r>
          </a:p>
          <a:p>
            <a:r>
              <a:rPr lang="en-US" dirty="0"/>
              <a:t>Present Value</a:t>
            </a:r>
          </a:p>
          <a:p>
            <a:r>
              <a:rPr lang="en-US" dirty="0"/>
              <a:t>Asset Prices, Adjustment Costs, and The Theory of Investment</a:t>
            </a:r>
          </a:p>
          <a:p>
            <a:r>
              <a:rPr lang="en-US" dirty="0"/>
              <a:t>Risk</a:t>
            </a:r>
          </a:p>
          <a:p>
            <a:r>
              <a:rPr lang="en-US" dirty="0"/>
              <a:t>The Marginal Product of Capital and Aggregate Investment</a:t>
            </a:r>
          </a:p>
        </p:txBody>
      </p:sp>
    </p:spTree>
    <p:extLst>
      <p:ext uri="{BB962C8B-B14F-4D97-AF65-F5344CB8AC3E}">
        <p14:creationId xmlns:p14="http://schemas.microsoft.com/office/powerpoint/2010/main" val="4159950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Investment consist of building period-2 capital</a:t>
                </a:r>
              </a:p>
              <a:p>
                <a:r>
                  <a:rPr lang="en-US" dirty="0"/>
                  <a:t>The investment firm buy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invest </a:t>
                </a:r>
                <a14:m>
                  <m:oMath xmlns:m="http://schemas.openxmlformats.org/officeDocument/2006/math">
                    <m:r>
                      <a:rPr lang="en-US" b="0" i="1" smtClean="0">
                        <a:latin typeface="Cambria Math" panose="02040503050406030204" pitchFamily="18" charset="0"/>
                      </a:rPr>
                      <m:t>𝐼</m:t>
                    </m:r>
                  </m:oMath>
                </a14:m>
                <a:r>
                  <a:rPr lang="en-US" dirty="0"/>
                  <a:t>, and rents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endParaRPr lang="en-US" dirty="0"/>
              </a:p>
              <a:p>
                <a:r>
                  <a:rPr lang="en-US" dirty="0"/>
                  <a:t>We need to solve the investment firm problem</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Π</m:t>
                          </m:r>
                        </m:e>
                        <m:sup>
                          <m:r>
                            <a:rPr lang="en-US" b="0" i="1" smtClean="0">
                              <a:latin typeface="Cambria Math" panose="02040503050406030204" pitchFamily="18" charset="0"/>
                            </a:rPr>
                            <m:t>𝐼</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𝐼</m:t>
                              </m:r>
                            </m:lim>
                          </m:limLow>
                        </m:fName>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num>
                            <m:den>
                              <m:r>
                                <a:rPr lang="en-US" b="0" i="1" smtClean="0">
                                  <a:latin typeface="Cambria Math" panose="02040503050406030204" pitchFamily="18" charset="0"/>
                                </a:rPr>
                                <m:t>1+</m:t>
                              </m:r>
                              <m:r>
                                <a:rPr lang="en-US" b="0" i="1" smtClean="0">
                                  <a:latin typeface="Cambria Math" panose="02040503050406030204" pitchFamily="18" charset="0"/>
                                </a:rPr>
                                <m:t>𝑟</m:t>
                              </m:r>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e>
                      </m:func>
                    </m:oMath>
                  </m:oMathPara>
                </a14:m>
                <a:endParaRPr lang="en-US" dirty="0"/>
              </a:p>
              <a:p>
                <a:r>
                  <a:rPr lang="en-US" dirty="0"/>
                  <a:t>Where</a:t>
                </a:r>
              </a:p>
              <a:p>
                <a:pPr lvl="1"/>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num>
                      <m:den>
                        <m:r>
                          <a:rPr lang="en-US" b="0" i="1" smtClean="0">
                            <a:latin typeface="Cambria Math" panose="02040503050406030204" pitchFamily="18" charset="0"/>
                          </a:rPr>
                          <m:t>1+</m:t>
                        </m:r>
                        <m:r>
                          <a:rPr lang="en-US" b="0" i="1" smtClean="0">
                            <a:latin typeface="Cambria Math" panose="02040503050406030204" pitchFamily="18" charset="0"/>
                          </a:rPr>
                          <m:t>𝑟</m:t>
                        </m:r>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e>
                    </m:d>
                  </m:oMath>
                </a14:m>
                <a:r>
                  <a:rPr lang="en-US" dirty="0"/>
                  <a:t> is the present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a:t> rental</a:t>
                </a:r>
              </a:p>
              <a:p>
                <a:pPr lvl="1"/>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is the initial cost of investing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a:t> fully depreciates at the end of period 2</a:t>
                </a:r>
              </a:p>
              <a:p>
                <a:endParaRPr lang="en-US" dirty="0"/>
              </a:p>
            </p:txBody>
          </p:sp>
        </mc:Choice>
        <mc:Fallback>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65920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Equilibrium Definition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Given an initial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a competitive equilibrium consists of</a:t>
                </a:r>
              </a:p>
              <a:p>
                <a:pPr lvl="1"/>
                <a:r>
                  <a:rPr lang="en-US" dirty="0"/>
                  <a:t>1) An allocation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lvl="1"/>
                <a:r>
                  <a:rPr lang="en-US" dirty="0"/>
                  <a:t>2) Prices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a:p>
                <a:r>
                  <a:rPr lang="en-US" dirty="0"/>
                  <a:t>Such that we have four conditions</a:t>
                </a:r>
              </a:p>
              <a:p>
                <a:r>
                  <a:rPr lang="en-US" dirty="0"/>
                  <a:t>Optimization conditions</a:t>
                </a:r>
              </a:p>
              <a:p>
                <a:pPr lvl="1"/>
                <a:r>
                  <a:rPr lang="en-US" dirty="0"/>
                  <a:t>1)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solves the household’s problem given exogenous prices</a:t>
                </a:r>
              </a:p>
              <a:p>
                <a:pPr lvl="1"/>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solves the firm’s problem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2</m:t>
                    </m:r>
                  </m:oMath>
                </a14:m>
                <a:r>
                  <a:rPr lang="en-US" dirty="0"/>
                  <a:t> given exogenous prices</a:t>
                </a:r>
              </a:p>
              <a:p>
                <a:pPr lvl="1"/>
                <a:r>
                  <a:rPr lang="en-US" dirty="0"/>
                  <a:t>3) </a:t>
                </a:r>
                <a14:m>
                  <m:oMath xmlns:m="http://schemas.openxmlformats.org/officeDocument/2006/math">
                    <m:r>
                      <a:rPr lang="en-US" b="0" i="1" smtClean="0">
                        <a:latin typeface="Cambria Math" panose="02040503050406030204" pitchFamily="18" charset="0"/>
                      </a:rPr>
                      <m:t>𝐼</m:t>
                    </m:r>
                  </m:oMath>
                </a14:m>
                <a:r>
                  <a:rPr lang="en-US" dirty="0"/>
                  <a:t> solves the investment firm’s problem given </a:t>
                </a:r>
                <a14:m>
                  <m:oMath xmlns:m="http://schemas.openxmlformats.org/officeDocument/2006/math">
                    <m:r>
                      <a:rPr lang="en-US" b="0" i="1" smtClean="0">
                        <a:latin typeface="Cambria Math" panose="02040503050406030204" pitchFamily="18" charset="0"/>
                      </a:rPr>
                      <m:t>𝑟</m:t>
                    </m:r>
                  </m:oMath>
                </a14:m>
                <a:endParaRPr lang="en-US" dirty="0"/>
              </a:p>
            </p:txBody>
          </p:sp>
        </mc:Choice>
        <mc:Fallback>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1436879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Equilibrium Definition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4) Markets for goods and labor in each period clear</a:t>
                </a:r>
              </a:p>
              <a:p>
                <a:r>
                  <a:rPr lang="en-US" dirty="0"/>
                  <a:t>A) Goods </a:t>
                </a:r>
              </a:p>
              <a:p>
                <a:pPr lvl="1"/>
                <a:r>
                  <a:rPr lang="en-US" b="0" dirty="0"/>
                  <a:t>For period 1: GDP equal consumption plus investment</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b="0" dirty="0"/>
              </a:p>
              <a:p>
                <a:pPr lvl="1"/>
                <a:r>
                  <a:rPr lang="en-US" dirty="0"/>
                  <a:t>For period 2: GDP equal consumption</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m:oMathPara>
                </a14:m>
                <a:endParaRPr lang="en-US" dirty="0"/>
              </a:p>
              <a:p>
                <a:r>
                  <a:rPr lang="en-US" dirty="0"/>
                  <a:t>B) Capital</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dirty="0"/>
              </a:p>
              <a:p>
                <a:r>
                  <a:rPr lang="en-US" dirty="0"/>
                  <a:t>C) Labor</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=1</m:t>
                      </m:r>
                    </m:oMath>
                  </m:oMathPara>
                </a14:m>
                <a:endParaRPr lang="en-US" dirty="0"/>
              </a:p>
            </p:txBody>
          </p:sp>
        </mc:Choice>
        <mc:Fallback>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772892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Equilibrium Definition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Two basic properties in a competitive market</a:t>
                </a:r>
              </a:p>
              <a:p>
                <a:r>
                  <a:rPr lang="en-US" dirty="0"/>
                  <a:t>Everyone is making optimization choices (Conditions 1-3)</a:t>
                </a:r>
              </a:p>
              <a:p>
                <a:pPr lvl="1"/>
                <a:r>
                  <a:rPr lang="en-US" dirty="0"/>
                  <a:t>We are saying everyone is making rational choices to optimize utility or economic profit</a:t>
                </a:r>
              </a:p>
              <a:p>
                <a:r>
                  <a:rPr lang="en-US" dirty="0"/>
                  <a:t>Everyone’s choices are consistent with everyone else’s choices (Condition 4)</a:t>
                </a:r>
              </a:p>
              <a:p>
                <a:pPr lvl="1"/>
                <a:r>
                  <a:rPr lang="en-US" dirty="0"/>
                  <a:t>4a) The economy is only used for consumption or investment and this is a closed economy with no government</a:t>
                </a:r>
              </a:p>
              <a:p>
                <a:pPr lvl="1"/>
                <a:r>
                  <a:rPr lang="en-US" dirty="0"/>
                  <a:t>4b) The capital used in period 2 is equal to depreciated period 1 capital plus new investment</a:t>
                </a:r>
              </a:p>
              <a:p>
                <a:pPr lvl="1"/>
                <a:r>
                  <a:rPr lang="en-US" dirty="0"/>
                  <a:t>4c) Firms hire up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oMath>
                </a14:m>
                <a:r>
                  <a:rPr lang="en-US" dirty="0"/>
                  <a:t> and households dedicate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oMath>
                </a14:m>
                <a:r>
                  <a:rPr lang="en-US" dirty="0"/>
                  <a:t> hours for leisure which adds up to the time available (which is normalized to 1).</a:t>
                </a:r>
              </a:p>
              <a:p>
                <a:pPr lvl="1"/>
                <a:endParaRPr lang="en-US" dirty="0"/>
              </a:p>
            </p:txBody>
          </p:sp>
        </mc:Choice>
        <mc:Fallback>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1156397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1133-C9A1-792F-AE33-C2A7A6DC5E25}"/>
              </a:ext>
            </a:extLst>
          </p:cNvPr>
          <p:cNvSpPr>
            <a:spLocks noGrp="1"/>
          </p:cNvSpPr>
          <p:nvPr>
            <p:ph type="title"/>
          </p:nvPr>
        </p:nvSpPr>
        <p:spPr/>
        <p:txBody>
          <a:bodyPr/>
          <a:lstStyle/>
          <a:p>
            <a:r>
              <a:rPr lang="en-US" dirty="0"/>
              <a:t>Describing an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EE9E31-1559-0C5B-201B-234B159746A8}"/>
                  </a:ext>
                </a:extLst>
              </p:cNvPr>
              <p:cNvSpPr>
                <a:spLocks noGrp="1"/>
              </p:cNvSpPr>
              <p:nvPr>
                <p:ph idx="1"/>
              </p:nvPr>
            </p:nvSpPr>
            <p:spPr>
              <a:xfrm>
                <a:off x="838200" y="1825624"/>
                <a:ext cx="10515600" cy="5032375"/>
              </a:xfrm>
            </p:spPr>
            <p:txBody>
              <a:bodyPr>
                <a:normAutofit/>
              </a:bodyPr>
              <a:lstStyle/>
              <a:p>
                <a:r>
                  <a:rPr lang="en-US" dirty="0"/>
                  <a:t>We’ll describe the solutions to the household, firm, and investment firm problems</a:t>
                </a:r>
              </a:p>
              <a:p>
                <a:r>
                  <a:rPr lang="en-US" dirty="0"/>
                  <a:t>First-order conditions for the household optimization</a:t>
                </a:r>
              </a:p>
              <a:p>
                <a:pPr marL="457200" lvl="1" indent="0">
                  <a:buNone/>
                </a:pP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dirty="0"/>
                  <a:t>  	Tradeoff/Marginal rate of substitution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a14:m>
                <a:endParaRPr lang="en-US" dirty="0"/>
              </a:p>
              <a:p>
                <a:pPr marL="457200" lvl="1"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Euler’s Equation (present and future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oMath>
                </a14:m>
                <a:endParaRPr lang="en-US" b="0" dirty="0"/>
              </a:p>
              <a:p>
                <a:r>
                  <a:rPr lang="en-US" dirty="0"/>
                  <a:t>First-order conditions for the firm’s optimization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=0</m:t>
                      </m:r>
                    </m:oMath>
                  </m:oMathPara>
                </a14:m>
                <a:endParaRPr lang="en-US" dirty="0"/>
              </a:p>
              <a:p>
                <a:pPr lvl="1"/>
                <a:r>
                  <a:rPr lang="en-US" dirty="0"/>
                  <a:t>Rent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oMath>
                </a14:m>
                <a:endParaRPr lang="en-US" dirty="0"/>
              </a:p>
              <a:p>
                <a:pPr lvl="1"/>
                <a:r>
                  <a:rPr lang="en-US" dirty="0"/>
                  <a:t>Hire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oMath>
                </a14:m>
                <a:r>
                  <a:rPr lang="en-US" dirty="0"/>
                  <a:t>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a:p>
                <a:pPr lvl="1"/>
                <a:r>
                  <a:rPr lang="en-US" dirty="0"/>
                  <a:t>Maximizes economic profit</a:t>
                </a:r>
              </a:p>
            </p:txBody>
          </p:sp>
        </mc:Choice>
        <mc:Fallback>
          <p:sp>
            <p:nvSpPr>
              <p:cNvPr id="3" name="Content Placeholder 2">
                <a:extLst>
                  <a:ext uri="{FF2B5EF4-FFF2-40B4-BE49-F238E27FC236}">
                    <a16:creationId xmlns:a16="http://schemas.microsoft.com/office/drawing/2014/main" id="{E4EE9E31-1559-0C5B-201B-234B159746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638197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1133-C9A1-792F-AE33-C2A7A6DC5E25}"/>
              </a:ext>
            </a:extLst>
          </p:cNvPr>
          <p:cNvSpPr>
            <a:spLocks noGrp="1"/>
          </p:cNvSpPr>
          <p:nvPr>
            <p:ph type="title"/>
          </p:nvPr>
        </p:nvSpPr>
        <p:spPr/>
        <p:txBody>
          <a:bodyPr/>
          <a:lstStyle/>
          <a:p>
            <a:r>
              <a:rPr lang="en-US" dirty="0"/>
              <a:t>Describing an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EE9E31-1559-0C5B-201B-234B159746A8}"/>
                  </a:ext>
                </a:extLst>
              </p:cNvPr>
              <p:cNvSpPr>
                <a:spLocks noGrp="1"/>
              </p:cNvSpPr>
              <p:nvPr>
                <p:ph idx="1"/>
              </p:nvPr>
            </p:nvSpPr>
            <p:spPr>
              <a:xfrm>
                <a:off x="838200" y="1825624"/>
                <a:ext cx="10515600" cy="5032375"/>
              </a:xfrm>
            </p:spPr>
            <p:txBody>
              <a:bodyPr>
                <a:normAutofit/>
              </a:bodyPr>
              <a:lstStyle/>
              <a:p>
                <a:r>
                  <a:rPr lang="en-US" dirty="0"/>
                  <a:t>First-order condition for investment firm’s optimization</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r>
                      <a:rPr lang="en-US" b="0" i="1" smtClean="0">
                        <a:latin typeface="Cambria Math" panose="02040503050406030204" pitchFamily="18" charset="0"/>
                      </a:rPr>
                      <m:t>−1</m:t>
                    </m:r>
                  </m:oMath>
                </a14:m>
                <a:r>
                  <a:rPr lang="en-US" dirty="0"/>
                  <a:t>  where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r>
                  <a:rPr lang="en-US" dirty="0"/>
                  <a:t> for complete depreciation after period 2</a:t>
                </a:r>
              </a:p>
              <a:p>
                <a:pPr lvl="1"/>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oMath>
                </a14:m>
                <a:r>
                  <a:rPr lang="en-US" dirty="0"/>
                  <a:t>  an investment firm chooses a level of investment </a:t>
                </a:r>
              </a:p>
              <a:p>
                <a:pPr lvl="1"/>
                <a:r>
                  <a:rPr lang="en-US" dirty="0"/>
                  <a:t>All other scenarios lead to infinite investment or no investment</a:t>
                </a:r>
              </a:p>
              <a:p>
                <a:endParaRPr lang="en-US" dirty="0"/>
              </a:p>
              <a:p>
                <a:r>
                  <a:rPr lang="en-US" dirty="0"/>
                  <a:t>Equilibrium in the allocation of time (leisure vs consumption)</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lvl="1"/>
                <a:r>
                  <a:rPr lang="en-US" dirty="0"/>
                  <a:t>This shows the relationship between the marginal rate of substitution between leisure and consumption with the marginal rate of transformation to convert time into output is set at the given wage rate </a:t>
                </a:r>
                <a14:m>
                  <m:oMath xmlns:m="http://schemas.openxmlformats.org/officeDocument/2006/math">
                    <m:r>
                      <a:rPr lang="en-US" b="0" i="1" smtClean="0">
                        <a:latin typeface="Cambria Math" panose="02040503050406030204" pitchFamily="18" charset="0"/>
                      </a:rPr>
                      <m:t>𝑤</m:t>
                    </m:r>
                  </m:oMath>
                </a14:m>
                <a:r>
                  <a:rPr lang="en-US" dirty="0"/>
                  <a:t> </a:t>
                </a:r>
              </a:p>
            </p:txBody>
          </p:sp>
        </mc:Choice>
        <mc:Fallback>
          <p:sp>
            <p:nvSpPr>
              <p:cNvPr id="3" name="Content Placeholder 2">
                <a:extLst>
                  <a:ext uri="{FF2B5EF4-FFF2-40B4-BE49-F238E27FC236}">
                    <a16:creationId xmlns:a16="http://schemas.microsoft.com/office/drawing/2014/main" id="{E4EE9E31-1559-0C5B-201B-234B159746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965"/>
                </a:stretch>
              </a:blipFill>
            </p:spPr>
            <p:txBody>
              <a:bodyPr/>
              <a:lstStyle/>
              <a:p>
                <a:r>
                  <a:rPr lang="en-US">
                    <a:noFill/>
                  </a:rPr>
                  <a:t> </a:t>
                </a:r>
              </a:p>
            </p:txBody>
          </p:sp>
        </mc:Fallback>
      </mc:AlternateContent>
    </p:spTree>
    <p:extLst>
      <p:ext uri="{BB962C8B-B14F-4D97-AF65-F5344CB8AC3E}">
        <p14:creationId xmlns:p14="http://schemas.microsoft.com/office/powerpoint/2010/main" val="288845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1133-C9A1-792F-AE33-C2A7A6DC5E25}"/>
              </a:ext>
            </a:extLst>
          </p:cNvPr>
          <p:cNvSpPr>
            <a:spLocks noGrp="1"/>
          </p:cNvSpPr>
          <p:nvPr>
            <p:ph type="title"/>
          </p:nvPr>
        </p:nvSpPr>
        <p:spPr/>
        <p:txBody>
          <a:bodyPr/>
          <a:lstStyle/>
          <a:p>
            <a:r>
              <a:rPr lang="en-US" dirty="0"/>
              <a:t>Describing an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EE9E31-1559-0C5B-201B-234B159746A8}"/>
                  </a:ext>
                </a:extLst>
              </p:cNvPr>
              <p:cNvSpPr>
                <a:spLocks noGrp="1"/>
              </p:cNvSpPr>
              <p:nvPr>
                <p:ph idx="1"/>
              </p:nvPr>
            </p:nvSpPr>
            <p:spPr>
              <a:xfrm>
                <a:off x="838200" y="1825624"/>
                <a:ext cx="10515600" cy="5032375"/>
              </a:xfrm>
            </p:spPr>
            <p:txBody>
              <a:bodyPr>
                <a:normAutofit/>
              </a:bodyPr>
              <a:lstStyle/>
              <a:p>
                <a:r>
                  <a:rPr lang="en-US" dirty="0"/>
                  <a:t>Equilibrium in present and future consumption</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e>
                      </m:d>
                    </m:oMath>
                  </m:oMathPara>
                </a14:m>
                <a:br>
                  <a:rPr lang="en-US" b="0" dirty="0"/>
                </a:br>
                <a:r>
                  <a:rPr lang="en-US" dirty="0"/>
                  <a:t>This shows the relationship between the marginal rate of substitution between present and future consumption with the marginal rate of transformation of current output into future output is set at the interest rate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a:p>
                <a:pPr marL="457200" lvl="1" indent="0">
                  <a:buNone/>
                </a:pPr>
                <a:endParaRPr lang="en-US" dirty="0"/>
              </a:p>
              <a:p>
                <a:r>
                  <a:rPr lang="en-US" dirty="0"/>
                  <a:t>Equilibrium is summarized by these two equations</a:t>
                </a:r>
              </a:p>
              <a:p>
                <a:pPr lvl="1"/>
                <a:r>
                  <a:rPr lang="en-US" dirty="0"/>
                  <a:t>1)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lvl="1"/>
                <a:r>
                  <a:rPr lang="en-US" dirty="0"/>
                  <a:t>2)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e>
                    </m:d>
                  </m:oMath>
                </a14:m>
                <a:endParaRPr lang="en-US" dirty="0"/>
              </a:p>
              <a:p>
                <a:endParaRPr lang="en-US" dirty="0"/>
              </a:p>
            </p:txBody>
          </p:sp>
        </mc:Choice>
        <mc:Fallback>
          <p:sp>
            <p:nvSpPr>
              <p:cNvPr id="3" name="Content Placeholder 2">
                <a:extLst>
                  <a:ext uri="{FF2B5EF4-FFF2-40B4-BE49-F238E27FC236}">
                    <a16:creationId xmlns:a16="http://schemas.microsoft.com/office/drawing/2014/main" id="{E4EE9E31-1559-0C5B-201B-234B159746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241"/>
                </a:stretch>
              </a:blipFill>
            </p:spPr>
            <p:txBody>
              <a:bodyPr/>
              <a:lstStyle/>
              <a:p>
                <a:r>
                  <a:rPr lang="en-US">
                    <a:noFill/>
                  </a:rPr>
                  <a:t> </a:t>
                </a:r>
              </a:p>
            </p:txBody>
          </p:sp>
        </mc:Fallback>
      </mc:AlternateContent>
    </p:spTree>
    <p:extLst>
      <p:ext uri="{BB962C8B-B14F-4D97-AF65-F5344CB8AC3E}">
        <p14:creationId xmlns:p14="http://schemas.microsoft.com/office/powerpoint/2010/main" val="3779488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F1A0-A006-C5CE-3D71-1B8BA5EB03EA}"/>
              </a:ext>
            </a:extLst>
          </p:cNvPr>
          <p:cNvSpPr>
            <a:spLocks noGrp="1"/>
          </p:cNvSpPr>
          <p:nvPr>
            <p:ph type="title"/>
          </p:nvPr>
        </p:nvSpPr>
        <p:spPr/>
        <p:txBody>
          <a:bodyPr/>
          <a:lstStyle/>
          <a:p>
            <a:r>
              <a:rPr lang="en-US" dirty="0"/>
              <a:t>The First Welfare Theorem</a:t>
            </a:r>
          </a:p>
        </p:txBody>
      </p:sp>
      <p:sp>
        <p:nvSpPr>
          <p:cNvPr id="3" name="Text Placeholder 2">
            <a:extLst>
              <a:ext uri="{FF2B5EF4-FFF2-40B4-BE49-F238E27FC236}">
                <a16:creationId xmlns:a16="http://schemas.microsoft.com/office/drawing/2014/main" id="{9D43EBEC-0F25-DABB-B861-10F2796210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4621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199" y="1825625"/>
            <a:ext cx="10699679" cy="4924496"/>
          </a:xfrm>
        </p:spPr>
        <p:txBody>
          <a:bodyPr>
            <a:normAutofit/>
          </a:bodyPr>
          <a:lstStyle/>
          <a:p>
            <a:r>
              <a:rPr lang="en-US" dirty="0"/>
              <a:t>What if we could choose a different allocation of goods, labor, and investment besides the competitive equilibrium?</a:t>
            </a:r>
          </a:p>
          <a:p>
            <a:pPr lvl="1"/>
            <a:r>
              <a:rPr lang="en-US" dirty="0"/>
              <a:t>The </a:t>
            </a:r>
            <a:r>
              <a:rPr lang="en-US" b="1" dirty="0"/>
              <a:t>First Welfare Theorem </a:t>
            </a:r>
            <a:r>
              <a:rPr lang="en-US" dirty="0"/>
              <a:t>states that an allocation of goods, labor, and investment in competitive equilibrium will be </a:t>
            </a:r>
            <a:r>
              <a:rPr lang="en-US" b="1" dirty="0"/>
              <a:t>Pareto Optimal </a:t>
            </a:r>
          </a:p>
          <a:p>
            <a:pPr lvl="1"/>
            <a:r>
              <a:rPr lang="en-US" b="1" dirty="0"/>
              <a:t>Pareto Optimal </a:t>
            </a:r>
            <a:r>
              <a:rPr lang="en-US" dirty="0"/>
              <a:t>means that there is no technologically feasible way to make someone better off without making someone else worse off</a:t>
            </a:r>
          </a:p>
          <a:p>
            <a:r>
              <a:rPr lang="en-US" dirty="0"/>
              <a:t>Let’s image a benevolent social planner and all households and firms delegate decisions to the social planner to optimize utility/welfare</a:t>
            </a:r>
          </a:p>
          <a:p>
            <a:pPr lvl="1"/>
            <a:r>
              <a:rPr lang="en-US" dirty="0"/>
              <a:t>How can this social planner allocate resources?</a:t>
            </a:r>
          </a:p>
          <a:p>
            <a:pPr lvl="1"/>
            <a:r>
              <a:rPr lang="en-US" dirty="0"/>
              <a:t>The social planner is benevolent</a:t>
            </a:r>
          </a:p>
          <a:p>
            <a:pPr lvl="1"/>
            <a:r>
              <a:rPr lang="en-US" dirty="0"/>
              <a:t>The social planner is powerful</a:t>
            </a:r>
          </a:p>
          <a:p>
            <a:pPr lvl="1"/>
            <a:r>
              <a:rPr lang="en-US" dirty="0"/>
              <a:t>The social planner is constrained by technological possibilities of the economy</a:t>
            </a:r>
          </a:p>
        </p:txBody>
      </p:sp>
    </p:spTree>
    <p:extLst>
      <p:ext uri="{BB962C8B-B14F-4D97-AF65-F5344CB8AC3E}">
        <p14:creationId xmlns:p14="http://schemas.microsoft.com/office/powerpoint/2010/main" val="4061240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200" y="1825624"/>
                <a:ext cx="10515600" cy="5032375"/>
              </a:xfrm>
            </p:spPr>
            <p:txBody>
              <a:bodyPr>
                <a:normAutofit lnSpcReduction="10000"/>
              </a:bodyPr>
              <a:lstStyle/>
              <a:p>
                <a:r>
                  <a:rPr lang="en-US" dirty="0"/>
                  <a:t>The solution to the social planner’s problem to maximize utility/well-being/welfare is the same as the solution defined in the competitive market equilibrium</a:t>
                </a:r>
              </a:p>
              <a:p>
                <a:r>
                  <a:rPr lang="en-US" b="1" dirty="0"/>
                  <a:t>The First Welfare Theorem </a:t>
                </a:r>
              </a:p>
              <a:p>
                <a:pPr lvl="1"/>
                <a:r>
                  <a:rPr lang="en-US" dirty="0"/>
                  <a:t>states an allocation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e>
                    </m:d>
                  </m:oMath>
                </a14:m>
                <a:r>
                  <a:rPr lang="en-US" dirty="0"/>
                  <a:t> is part of a competitive equilibrium, then it solves the social planner’s problem to maximize society’s utility/well-being/welfare</a:t>
                </a:r>
              </a:p>
              <a:p>
                <a:r>
                  <a:rPr lang="en-US" dirty="0"/>
                  <a:t>Why?</a:t>
                </a:r>
              </a:p>
              <a:p>
                <a:pPr lvl="1"/>
                <a:r>
                  <a:rPr lang="en-US" dirty="0"/>
                  <a:t>The social planner chooses an allocation that maximizes households utility subject to the constraints of technological possibilities</a:t>
                </a:r>
              </a:p>
              <a:p>
                <a:pPr lvl="1"/>
                <a:r>
                  <a:rPr lang="en-US" dirty="0"/>
                  <a:t>Competitive equilibrium, each household maximizes utility subject to prices, such as wages, rental rates, and interest rates</a:t>
                </a:r>
              </a:p>
              <a:p>
                <a:pPr lvl="1"/>
                <a:r>
                  <a:rPr lang="en-US" dirty="0"/>
                  <a:t>Where prices reflect technological possibilities</a:t>
                </a:r>
              </a:p>
            </p:txBody>
          </p:sp>
        </mc:Choice>
        <mc:Fallback>
          <p:sp>
            <p:nvSpPr>
              <p:cNvPr id="3" name="Content Placeholder 2">
                <a:extLst>
                  <a:ext uri="{FF2B5EF4-FFF2-40B4-BE49-F238E27FC236}">
                    <a16:creationId xmlns:a16="http://schemas.microsoft.com/office/drawing/2014/main" id="{BB78D479-7DD4-1B01-429C-D79A1D856036}"/>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4239186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E6-87CA-9563-45C6-F71FE8E0FCF6}"/>
              </a:ext>
            </a:extLst>
          </p:cNvPr>
          <p:cNvSpPr>
            <a:spLocks noGrp="1"/>
          </p:cNvSpPr>
          <p:nvPr>
            <p:ph type="title"/>
          </p:nvPr>
        </p:nvSpPr>
        <p:spPr/>
        <p:txBody>
          <a:bodyPr/>
          <a:lstStyle/>
          <a:p>
            <a:r>
              <a:rPr lang="en-US" dirty="0"/>
              <a:t>Investment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476C-6572-D3A5-4927-B9BEF0EDAF38}"/>
                  </a:ext>
                </a:extLst>
              </p:cNvPr>
              <p:cNvSpPr>
                <a:spLocks noGrp="1"/>
              </p:cNvSpPr>
              <p:nvPr>
                <p:ph idx="1"/>
              </p:nvPr>
            </p:nvSpPr>
            <p:spPr>
              <a:xfrm>
                <a:off x="838200" y="1825624"/>
                <a:ext cx="10515600" cy="4586061"/>
              </a:xfrm>
            </p:spPr>
            <p:txBody>
              <a:bodyPr>
                <a:normAutofit lnSpcReduction="10000"/>
              </a:bodyPr>
              <a:lstStyle/>
              <a:p>
                <a:r>
                  <a:rPr lang="en-US" dirty="0"/>
                  <a:t>What are the incentives for households or firms to invest in capital?</a:t>
                </a:r>
              </a:p>
              <a:p>
                <a:r>
                  <a:rPr lang="en-US" dirty="0"/>
                  <a:t>An example: In a 2-period model, a firm can</a:t>
                </a:r>
              </a:p>
              <a:p>
                <a:pPr lvl="1"/>
                <a:r>
                  <a:rPr lang="en-US" dirty="0"/>
                  <a:t>Build a factor in period 1 for 1000 units of consumption goods</a:t>
                </a:r>
              </a:p>
              <a:p>
                <a:pPr lvl="1"/>
                <a:r>
                  <a:rPr lang="en-US" dirty="0"/>
                  <a:t>If built, the additional revenues will be 2500 and an additional 1400 units of consumption goods in period 2</a:t>
                </a:r>
              </a:p>
              <a:p>
                <a:r>
                  <a:rPr lang="en-US" dirty="0"/>
                  <a:t>Is it a good idea for the firm to build the factory?</a:t>
                </a:r>
              </a:p>
              <a:p>
                <a:r>
                  <a:rPr lang="en-US" dirty="0"/>
                  <a:t>Naïve calculation</a:t>
                </a:r>
              </a:p>
              <a:p>
                <a:pPr lvl="1"/>
                <a14:m>
                  <m:oMath xmlns:m="http://schemas.openxmlformats.org/officeDocument/2006/math">
                    <m:r>
                      <a:rPr lang="en-US" b="0" i="1" smtClean="0">
                        <a:latin typeface="Cambria Math" panose="02040503050406030204" pitchFamily="18" charset="0"/>
                      </a:rPr>
                      <m:t>2,500−1,400&gt;1,000⇒1,100&gt;1,000</m:t>
                    </m:r>
                  </m:oMath>
                </a14:m>
                <a:endParaRPr lang="en-US" dirty="0"/>
              </a:p>
              <a:p>
                <a:r>
                  <a:rPr lang="en-US" dirty="0"/>
                  <a:t>What are we forgetting? </a:t>
                </a:r>
              </a:p>
              <a:p>
                <a:pPr lvl="1"/>
                <a:r>
                  <a:rPr lang="en-US" dirty="0"/>
                  <a:t>Relative prices</a:t>
                </a:r>
              </a:p>
              <a:p>
                <a:pPr lvl="1"/>
                <a:r>
                  <a:rPr lang="en-US" dirty="0"/>
                  <a:t>Real Interest Rates!</a:t>
                </a:r>
              </a:p>
            </p:txBody>
          </p:sp>
        </mc:Choice>
        <mc:Fallback xmlns="">
          <p:sp>
            <p:nvSpPr>
              <p:cNvPr id="3" name="Content Placeholder 2">
                <a:extLst>
                  <a:ext uri="{FF2B5EF4-FFF2-40B4-BE49-F238E27FC236}">
                    <a16:creationId xmlns:a16="http://schemas.microsoft.com/office/drawing/2014/main" id="{4697476C-6572-D3A5-4927-B9BEF0EDAF38}"/>
                  </a:ext>
                </a:extLst>
              </p:cNvPr>
              <p:cNvSpPr>
                <a:spLocks noGrp="1" noRot="1" noChangeAspect="1" noMove="1" noResize="1" noEditPoints="1" noAdjustHandles="1" noChangeArrowheads="1" noChangeShapeType="1" noTextEdit="1"/>
              </p:cNvSpPr>
              <p:nvPr>
                <p:ph idx="1"/>
              </p:nvPr>
            </p:nvSpPr>
            <p:spPr>
              <a:xfrm>
                <a:off x="838200" y="1825624"/>
                <a:ext cx="10515600" cy="4586061"/>
              </a:xfrm>
              <a:blipFill>
                <a:blip r:embed="rId2"/>
                <a:stretch>
                  <a:fillRect l="-1086" t="-3039"/>
                </a:stretch>
              </a:blipFill>
            </p:spPr>
            <p:txBody>
              <a:bodyPr/>
              <a:lstStyle/>
              <a:p>
                <a:r>
                  <a:rPr lang="en-US">
                    <a:noFill/>
                  </a:rPr>
                  <a:t> </a:t>
                </a:r>
              </a:p>
            </p:txBody>
          </p:sp>
        </mc:Fallback>
      </mc:AlternateContent>
    </p:spTree>
    <p:extLst>
      <p:ext uri="{BB962C8B-B14F-4D97-AF65-F5344CB8AC3E}">
        <p14:creationId xmlns:p14="http://schemas.microsoft.com/office/powerpoint/2010/main" val="130624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199" y="1825624"/>
            <a:ext cx="10915437" cy="5032375"/>
          </a:xfrm>
        </p:spPr>
        <p:txBody>
          <a:bodyPr>
            <a:normAutofit/>
          </a:bodyPr>
          <a:lstStyle/>
          <a:p>
            <a:r>
              <a:rPr lang="en-US" dirty="0"/>
              <a:t>This is just a special case of the First Welfare Theorem</a:t>
            </a:r>
          </a:p>
          <a:p>
            <a:pPr lvl="1"/>
            <a:r>
              <a:rPr lang="en-US" dirty="0"/>
              <a:t>We can generalize the results</a:t>
            </a:r>
          </a:p>
          <a:p>
            <a:pPr lvl="1"/>
            <a:r>
              <a:rPr lang="en-US" dirty="0"/>
              <a:t>We can have exogenous technology; uncertainty can exist as long as markets are complete at competitive prices (no asymmetric information) </a:t>
            </a:r>
          </a:p>
          <a:p>
            <a:r>
              <a:rPr lang="en-US" dirty="0"/>
              <a:t>With heterogeneous households not a representative household, there will be different tastes, preferences, abilities, and wealth</a:t>
            </a:r>
          </a:p>
          <a:p>
            <a:pPr lvl="1"/>
            <a:r>
              <a:rPr lang="en-US" dirty="0"/>
              <a:t>There is no unique way to define the social planner’s problem, since the social planner would have to decide how much utility each different household matters</a:t>
            </a:r>
          </a:p>
          <a:p>
            <a:r>
              <a:rPr lang="en-US" dirty="0"/>
              <a:t>The </a:t>
            </a:r>
            <a:r>
              <a:rPr lang="en-US" b="1" dirty="0"/>
              <a:t>First Welfare Theorem </a:t>
            </a:r>
            <a:r>
              <a:rPr lang="en-US" dirty="0"/>
              <a:t>can be summarized as</a:t>
            </a:r>
          </a:p>
          <a:p>
            <a:pPr lvl="1"/>
            <a:r>
              <a:rPr lang="en-US" dirty="0"/>
              <a:t>If an allocation is part of a competitive equilibrium then it is </a:t>
            </a:r>
            <a:r>
              <a:rPr lang="en-US" b="1" dirty="0"/>
              <a:t>Pareto Optimal</a:t>
            </a:r>
            <a:endParaRPr lang="en-US" dirty="0"/>
          </a:p>
          <a:p>
            <a:pPr lvl="1"/>
            <a:r>
              <a:rPr lang="en-US" b="1" dirty="0"/>
              <a:t>Pareto Optimal means that there is no technological feasible way to make someone better off without making someone else worse off</a:t>
            </a:r>
          </a:p>
        </p:txBody>
      </p:sp>
    </p:spTree>
    <p:extLst>
      <p:ext uri="{BB962C8B-B14F-4D97-AF65-F5344CB8AC3E}">
        <p14:creationId xmlns:p14="http://schemas.microsoft.com/office/powerpoint/2010/main" val="2805518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199" y="1825624"/>
            <a:ext cx="10915437" cy="5032375"/>
          </a:xfrm>
        </p:spPr>
        <p:txBody>
          <a:bodyPr>
            <a:normAutofit/>
          </a:bodyPr>
          <a:lstStyle/>
          <a:p>
            <a:r>
              <a:rPr lang="en-US" dirty="0"/>
              <a:t>The First Welfare Theorem is extremely useful for thinking about public policy</a:t>
            </a:r>
          </a:p>
          <a:p>
            <a:pPr lvl="1"/>
            <a:r>
              <a:rPr lang="en-US" dirty="0"/>
              <a:t>If we have a competitive equilibrium, then any policy that makes a household better off will make another household worse off</a:t>
            </a:r>
          </a:p>
          <a:p>
            <a:r>
              <a:rPr lang="en-US" dirty="0"/>
              <a:t>Here is where the fun begins: when does this fail?</a:t>
            </a:r>
          </a:p>
          <a:p>
            <a:pPr lvl="1"/>
            <a:r>
              <a:rPr lang="en-US" dirty="0"/>
              <a:t>The conditions for the First Welfare Theorem to hold are strict and unlikely to hold in reality</a:t>
            </a:r>
          </a:p>
          <a:p>
            <a:r>
              <a:rPr lang="en-US" dirty="0"/>
              <a:t>What are some conditions that violate it?</a:t>
            </a:r>
          </a:p>
          <a:p>
            <a:pPr lvl="1"/>
            <a:r>
              <a:rPr lang="en-US" dirty="0"/>
              <a:t>Externalities (Positive and Negative)</a:t>
            </a:r>
          </a:p>
          <a:p>
            <a:pPr lvl="1"/>
            <a:r>
              <a:rPr lang="en-US" dirty="0"/>
              <a:t>Monopolies, Monopsonies, Natural Monopolies, Thin Markets</a:t>
            </a:r>
          </a:p>
          <a:p>
            <a:pPr lvl="1"/>
            <a:r>
              <a:rPr lang="en-US" dirty="0"/>
              <a:t>Asymmetric Information, Moral Hazard, Adverse Selection</a:t>
            </a:r>
          </a:p>
          <a:p>
            <a:pPr lvl="1"/>
            <a:r>
              <a:rPr lang="en-US" dirty="0"/>
              <a:t>Public Goods (Nonexcludable, non-rivalrous, or both)</a:t>
            </a:r>
          </a:p>
        </p:txBody>
      </p:sp>
    </p:spTree>
    <p:extLst>
      <p:ext uri="{BB962C8B-B14F-4D97-AF65-F5344CB8AC3E}">
        <p14:creationId xmlns:p14="http://schemas.microsoft.com/office/powerpoint/2010/main" val="305735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1F38-B727-4DFE-641B-D40411E5D791}"/>
              </a:ext>
            </a:extLst>
          </p:cNvPr>
          <p:cNvSpPr>
            <a:spLocks noGrp="1"/>
          </p:cNvSpPr>
          <p:nvPr>
            <p:ph type="title"/>
          </p:nvPr>
        </p:nvSpPr>
        <p:spPr/>
        <p:txBody>
          <a:bodyPr/>
          <a:lstStyle/>
          <a:p>
            <a:r>
              <a:rPr lang="en-US" dirty="0"/>
              <a:t>General Equilibrium in an Infinite-Period Economy</a:t>
            </a:r>
          </a:p>
        </p:txBody>
      </p:sp>
      <p:sp>
        <p:nvSpPr>
          <p:cNvPr id="3" name="Text Placeholder 2">
            <a:extLst>
              <a:ext uri="{FF2B5EF4-FFF2-40B4-BE49-F238E27FC236}">
                <a16:creationId xmlns:a16="http://schemas.microsoft.com/office/drawing/2014/main" id="{029571EA-1F1A-B9A0-97B7-D624CC4A17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181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lstStyle/>
              <a:p>
                <a:r>
                  <a:rPr lang="en-US" dirty="0"/>
                  <a:t>We will expand our model from a two-period economy to an infinite-period economy</a:t>
                </a:r>
              </a:p>
              <a:p>
                <a:pPr lvl="1"/>
                <a:r>
                  <a:rPr lang="en-US" dirty="0"/>
                  <a:t>Describe the household’s, firm’s, and investment firm’s problems and equilibrium</a:t>
                </a:r>
              </a:p>
              <a:p>
                <a:r>
                  <a:rPr lang="en-US" dirty="0"/>
                  <a:t>The representative household’s decision</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+1</m:t>
                                  </m:r>
                                </m:sub>
                              </m:sSub>
                            </m:lim>
                          </m:limLow>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𝑡</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e>
                              </m:d>
                              <m:r>
                                <a:rPr lang="en-US" b="0" i="1" smtClean="0">
                                  <a:latin typeface="Cambria Math" panose="02040503050406030204" pitchFamily="18" charset="0"/>
                                </a:rPr>
                                <m:t> </m:t>
                              </m:r>
                            </m:e>
                          </m:nary>
                        </m:e>
                      </m:func>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457200" lvl="1"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𝑡</m:t>
                            </m:r>
                          </m:sub>
                        </m:sSub>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𝛱</m:t>
                        </m:r>
                      </m:e>
                      <m:sub>
                        <m:r>
                          <a:rPr lang="en-US" i="1">
                            <a:latin typeface="Cambria Math" panose="02040503050406030204" pitchFamily="18" charset="0"/>
                          </a:rPr>
                          <m:t>𝑡</m:t>
                        </m:r>
                      </m:sub>
                      <m:sup>
                        <m:r>
                          <a:rPr lang="en-US" i="1">
                            <a:latin typeface="Cambria Math" panose="02040503050406030204" pitchFamily="18" charset="0"/>
                          </a:rPr>
                          <m:t>𝐹</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𝛱</m:t>
                        </m:r>
                      </m:e>
                      <m:sub>
                        <m:r>
                          <a:rPr lang="en-US" i="1">
                            <a:latin typeface="Cambria Math" panose="02040503050406030204" pitchFamily="18" charset="0"/>
                          </a:rPr>
                          <m:t>𝑡</m:t>
                        </m:r>
                      </m:sub>
                      <m:sup>
                        <m:r>
                          <a:rPr lang="en-US" i="1">
                            <a:latin typeface="Cambria Math" panose="02040503050406030204" pitchFamily="18" charset="0"/>
                          </a:rPr>
                          <m:t>𝐼</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e>
                    </m:d>
                  </m:oMath>
                </a14:m>
                <a:endParaRPr lang="en-US" dirty="0"/>
              </a:p>
              <a:p>
                <a:pPr marL="457200" lvl="1" indent="0">
                  <a:buNone/>
                </a:pPr>
                <a:endParaRPr lang="en-US" dirty="0"/>
              </a:p>
              <a:p>
                <a:pPr lvl="1"/>
                <a:r>
                  <a:rPr lang="en-US" dirty="0"/>
                  <a:t>Where a household income is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𝐼</m:t>
                        </m:r>
                      </m:sup>
                    </m:sSubSup>
                  </m:oMath>
                </a14:m>
                <a:endParaRPr lang="en-US" dirty="0"/>
              </a:p>
              <a:p>
                <a:pPr lvl="1"/>
                <a:r>
                  <a:rPr lang="en-US" dirty="0"/>
                  <a:t>Where initial endowment of capital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oMath>
                </a14:m>
                <a:endParaRPr lang="en-US" dirty="0"/>
              </a:p>
            </p:txBody>
          </p:sp>
        </mc:Choice>
        <mc:Fallback>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423189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lstStyle/>
              <a:p>
                <a:r>
                  <a:rPr lang="en-US" dirty="0"/>
                  <a:t>The representative firm’s problem remains unchanged to maximize economic profits</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lim>
                          </m:limLow>
                        </m:fName>
                        <m:e>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e>
                      </m:func>
                    </m:oMath>
                  </m:oMathPara>
                </a14:m>
                <a:endParaRPr lang="en-US" dirty="0"/>
              </a:p>
              <a:p>
                <a:r>
                  <a:rPr lang="en-US" dirty="0"/>
                  <a:t>The investment firm’s problem is similar but capital does not complete depreciate at the end of the second period</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𝐼</m:t>
                          </m:r>
                        </m:sup>
                      </m:sSubSup>
                      <m:r>
                        <a:rPr lang="en-US" b="0" i="0" smtClean="0">
                          <a:latin typeface="Cambria Math" panose="02040503050406030204" pitchFamily="18" charset="0"/>
                        </a:rPr>
                        <m:t>=</m:t>
                      </m:r>
                      <m:limLow>
                        <m:limLowPr>
                          <m:ctrlPr>
                            <a:rPr lang="en-US" b="0" i="0"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𝐼</m:t>
                          </m:r>
                        </m:lim>
                      </m:limLow>
                      <m:f>
                        <m:fPr>
                          <m:ctrlPr>
                            <a:rPr lang="en-US" b="0" i="0"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0" smtClean="0">
                              <a:latin typeface="Cambria Math" panose="02040503050406030204" pitchFamily="18" charset="0"/>
                            </a:rPr>
                            <m:t>+</m:t>
                          </m:r>
                          <m:r>
                            <a:rPr lang="en-US" b="0" i="1" smtClean="0">
                              <a:latin typeface="Cambria Math" panose="02040503050406030204" pitchFamily="18" charset="0"/>
                            </a:rPr>
                            <m:t>1</m:t>
                          </m:r>
                          <m:r>
                            <a:rPr lang="en-US" b="0" i="0"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 </m:t>
                      </m:r>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448822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lstStyle/>
              <a:p>
                <a:r>
                  <a:rPr lang="en-US" dirty="0"/>
                  <a:t>A competitive equilibrium consists of:</a:t>
                </a:r>
              </a:p>
              <a:p>
                <a:pPr lvl="1"/>
                <a:r>
                  <a:rPr lang="en-US" dirty="0"/>
                  <a:t>1) An allocation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sSubSup>
                  </m:oMath>
                </a14:m>
                <a:endParaRPr lang="en-US" dirty="0"/>
              </a:p>
              <a:p>
                <a:pPr lvl="1"/>
                <a:r>
                  <a:rPr lang="en-US" dirty="0"/>
                  <a:t>2) Prices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sSubSup>
                  </m:oMath>
                </a14:m>
                <a:endParaRPr lang="en-US" dirty="0"/>
              </a:p>
              <a:p>
                <a:r>
                  <a:rPr lang="en-US" dirty="0"/>
                  <a:t>Such that optimization is</a:t>
                </a:r>
              </a:p>
              <a:p>
                <a:pPr lvl="1"/>
                <a:r>
                  <a:rPr lang="en-US" dirty="0"/>
                  <a:t>1)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sSubSup>
                  </m:oMath>
                </a14:m>
                <a:r>
                  <a:rPr lang="en-US" dirty="0"/>
                  <a:t> solves the household utility maximization problem</a:t>
                </a:r>
              </a:p>
              <a:p>
                <a:pPr lvl="1"/>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solves the firm’s economic profit maximization problem every </a:t>
                </a:r>
                <a14:m>
                  <m:oMath xmlns:m="http://schemas.openxmlformats.org/officeDocument/2006/math">
                    <m:r>
                      <a:rPr lang="en-US" b="0" i="1" smtClean="0">
                        <a:latin typeface="Cambria Math" panose="02040503050406030204" pitchFamily="18" charset="0"/>
                      </a:rPr>
                      <m:t>𝑡</m:t>
                    </m:r>
                  </m:oMath>
                </a14:m>
                <a:endParaRPr lang="en-US" dirty="0"/>
              </a:p>
              <a:p>
                <a:pPr lvl="1"/>
                <a:r>
                  <a:rPr lang="en-US" dirty="0"/>
                  <a:t>3)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r>
                  <a:rPr lang="en-US" dirty="0"/>
                  <a:t> solves the investment firms economic profit maximization problem in </a:t>
                </a:r>
                <a14:m>
                  <m:oMath xmlns:m="http://schemas.openxmlformats.org/officeDocument/2006/math">
                    <m:r>
                      <a:rPr lang="en-US" b="0" i="1" smtClean="0">
                        <a:latin typeface="Cambria Math" panose="02040503050406030204" pitchFamily="18" charset="0"/>
                      </a:rPr>
                      <m:t>𝑡</m:t>
                    </m:r>
                  </m:oMath>
                </a14:m>
                <a:endParaRPr lang="en-US" dirty="0"/>
              </a:p>
              <a:p>
                <a:r>
                  <a:rPr lang="en-US" dirty="0"/>
                  <a:t>Markets clear each period with</a:t>
                </a:r>
              </a:p>
              <a:p>
                <a:r>
                  <a:rPr lang="en-US" dirty="0"/>
                  <a:t>A) Goods: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r>
                  <a:rPr lang="en-US" dirty="0"/>
                  <a:t>B) Capital: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r>
                  <a:rPr lang="en-US" dirty="0"/>
                  <a:t>C) Labor: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=1</m:t>
                    </m:r>
                  </m:oMath>
                </a14:m>
                <a:endParaRPr lang="en-US" dirty="0"/>
              </a:p>
            </p:txBody>
          </p:sp>
        </mc:Choice>
        <mc:Fallback>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2771"/>
                </a:stretch>
              </a:blipFill>
            </p:spPr>
            <p:txBody>
              <a:bodyPr/>
              <a:lstStyle/>
              <a:p>
                <a:r>
                  <a:rPr lang="en-US">
                    <a:noFill/>
                  </a:rPr>
                  <a:t> </a:t>
                </a:r>
              </a:p>
            </p:txBody>
          </p:sp>
        </mc:Fallback>
      </mc:AlternateContent>
    </p:spTree>
    <p:extLst>
      <p:ext uri="{BB962C8B-B14F-4D97-AF65-F5344CB8AC3E}">
        <p14:creationId xmlns:p14="http://schemas.microsoft.com/office/powerpoint/2010/main" val="1669368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normAutofit fontScale="92500" lnSpcReduction="10000"/>
              </a:bodyPr>
              <a:lstStyle/>
              <a:p>
                <a:r>
                  <a:rPr lang="en-US" dirty="0"/>
                  <a:t>This is similar to our two-period economy</a:t>
                </a:r>
              </a:p>
              <a:p>
                <a:r>
                  <a:rPr lang="en-US" dirty="0"/>
                  <a:t>First order conditions for the representative household are</a:t>
                </a:r>
              </a:p>
              <a:p>
                <a:pPr marL="457200" lvl="1" indent="0">
                  <a:buNone/>
                </a:pPr>
                <a:r>
                  <a:rPr lang="en-US" b="0" dirty="0"/>
                  <a:t>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0" smtClean="0">
                        <a:latin typeface="Cambria Math" panose="02040503050406030204" pitchFamily="18" charset="0"/>
                      </a:rPr>
                      <m:t> </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endParaRPr lang="en-US" dirty="0"/>
              </a:p>
              <a:p>
                <a:r>
                  <a:rPr lang="en-US" dirty="0"/>
                  <a:t>First order conditions for the representative firm are</a:t>
                </a: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a:p>
                <a:r>
                  <a:rPr lang="en-US" dirty="0"/>
                  <a:t>First order conditions for the representative investment firm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dirty="0"/>
              </a:p>
              <a:p>
                <a:r>
                  <a:rPr lang="en-US" dirty="0"/>
                  <a:t>Our two main equations remain similar</a:t>
                </a:r>
              </a:p>
              <a:p>
                <a:r>
                  <a:rPr lang="en-US" dirty="0"/>
                  <a:t>1)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oMath>
                </a14:m>
                <a:endParaRPr lang="en-US" dirty="0"/>
              </a:p>
              <a:p>
                <a:r>
                  <a:rPr lang="en-US" dirty="0"/>
                  <a:t>2)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e>
                    </m:d>
                  </m:oMath>
                </a14:m>
                <a:endParaRPr lang="en-US" dirty="0"/>
              </a:p>
            </p:txBody>
          </p:sp>
        </mc:Choice>
        <mc:Fallback>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2267"/>
                </a:stretch>
              </a:blipFill>
            </p:spPr>
            <p:txBody>
              <a:bodyPr/>
              <a:lstStyle/>
              <a:p>
                <a:r>
                  <a:rPr lang="en-US">
                    <a:noFill/>
                  </a:rPr>
                  <a:t> </a:t>
                </a:r>
              </a:p>
            </p:txBody>
          </p:sp>
        </mc:Fallback>
      </mc:AlternateContent>
    </p:spTree>
    <p:extLst>
      <p:ext uri="{BB962C8B-B14F-4D97-AF65-F5344CB8AC3E}">
        <p14:creationId xmlns:p14="http://schemas.microsoft.com/office/powerpoint/2010/main" val="274322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55299-B99E-2D7C-83DF-2E741235062C}"/>
              </a:ext>
            </a:extLst>
          </p:cNvPr>
          <p:cNvSpPr>
            <a:spLocks noGrp="1"/>
          </p:cNvSpPr>
          <p:nvPr>
            <p:ph type="title"/>
          </p:nvPr>
        </p:nvSpPr>
        <p:spPr/>
        <p:txBody>
          <a:bodyPr/>
          <a:lstStyle/>
          <a:p>
            <a:r>
              <a:rPr lang="en-US" dirty="0"/>
              <a:t>Dynamics</a:t>
            </a:r>
          </a:p>
        </p:txBody>
      </p:sp>
      <p:sp>
        <p:nvSpPr>
          <p:cNvPr id="3" name="Text Placeholder 2">
            <a:extLst>
              <a:ext uri="{FF2B5EF4-FFF2-40B4-BE49-F238E27FC236}">
                <a16:creationId xmlns:a16="http://schemas.microsoft.com/office/drawing/2014/main" id="{35383C4F-1DB4-D621-524B-D9DA5B690F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09897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857614" cy="5032375"/>
              </a:xfrm>
            </p:spPr>
            <p:txBody>
              <a:bodyPr>
                <a:normAutofit fontScale="92500"/>
              </a:bodyPr>
              <a:lstStyle/>
              <a:p>
                <a:r>
                  <a:rPr lang="en-US" dirty="0"/>
                  <a:t>With our competitive equilibrium, what will the economy look like in the long run?</a:t>
                </a:r>
              </a:p>
              <a:p>
                <a:r>
                  <a:rPr lang="en-US" dirty="0"/>
                  <a:t>Focus on the consumption-investment problem</a:t>
                </a:r>
              </a:p>
              <a:p>
                <a:pPr lvl="1"/>
                <a:r>
                  <a:rPr lang="en-US" dirty="0"/>
                  <a:t>We’ll assume that household set their leisure to zero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=1</m:t>
                    </m:r>
                  </m:oMath>
                </a14:m>
                <a:r>
                  <a:rPr lang="en-US" dirty="0"/>
                  <a:t> </a:t>
                </a:r>
              </a:p>
              <a:p>
                <a:pPr lvl="1"/>
                <a:r>
                  <a:rPr lang="en-US" dirty="0"/>
                  <a:t>Household have a constant-relative risk aversion utility function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1−</m:t>
                            </m:r>
                            <m:r>
                              <a:rPr lang="en-US" b="0" i="1" smtClean="0">
                                <a:latin typeface="Cambria Math" panose="02040503050406030204" pitchFamily="18" charset="0"/>
                              </a:rPr>
                              <m:t>𝜎</m:t>
                            </m:r>
                          </m:sup>
                        </m:sSup>
                      </m:num>
                      <m:den>
                        <m:r>
                          <a:rPr lang="en-US" b="0" i="1" smtClean="0">
                            <a:latin typeface="Cambria Math" panose="02040503050406030204" pitchFamily="18" charset="0"/>
                          </a:rPr>
                          <m:t>1−</m:t>
                        </m:r>
                        <m:r>
                          <a:rPr lang="en-US" b="0" i="1" smtClean="0">
                            <a:latin typeface="Cambria Math" panose="02040503050406030204" pitchFamily="18" charset="0"/>
                          </a:rPr>
                          <m:t>𝜎</m:t>
                        </m:r>
                      </m:den>
                    </m:f>
                  </m:oMath>
                </a14:m>
                <a:r>
                  <a:rPr lang="en-US" dirty="0"/>
                  <a:t>  </a:t>
                </a:r>
              </a:p>
              <a:p>
                <a:pPr lvl="1"/>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e>
                            </m:d>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sup>
                    </m:sSup>
                  </m:oMath>
                </a14:m>
                <a:r>
                  <a:rPr lang="en-US" dirty="0"/>
                  <a:t> from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e>
                        </m:d>
                      </m:num>
                      <m:den>
                        <m:r>
                          <a:rPr lang="en-US" i="1">
                            <a:latin typeface="Cambria Math" panose="02040503050406030204" pitchFamily="18" charset="0"/>
                          </a:rPr>
                          <m:t>𝛽</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+1</m:t>
                                </m:r>
                              </m:sub>
                            </m:sSub>
                          </m:e>
                        </m:d>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𝐾</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𝛿</m:t>
                        </m:r>
                      </m:e>
                    </m:d>
                  </m:oMath>
                </a14:m>
                <a:endParaRPr lang="en-US" dirty="0"/>
              </a:p>
              <a:p>
                <a:r>
                  <a:rPr lang="en-US" dirty="0"/>
                  <a:t>What does this mean?</a:t>
                </a:r>
              </a:p>
              <a:p>
                <a:pPr lvl="1"/>
                <a:r>
                  <a:rPr lang="en-US" dirty="0"/>
                  <a:t>It shows the relationship between the </a:t>
                </a:r>
                <a:r>
                  <a:rPr lang="en-US" b="1" dirty="0"/>
                  <a:t>rate of growth in consumption </a:t>
                </a:r>
                <a:r>
                  <a:rPr lang="en-US" dirty="0"/>
                  <a:t>between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and the </a:t>
                </a:r>
                <a:r>
                  <a:rPr lang="en-US" b="1" dirty="0"/>
                  <a:t>level of capital stock </a:t>
                </a:r>
                <a:r>
                  <a:rPr lang="en-US" dirty="0"/>
                  <a:t>at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pPr lvl="1"/>
                <a:r>
                  <a:rPr lang="en-US" dirty="0"/>
                  <a:t>A low capital stock implies a high marginal product of capital and high interest rate</a:t>
                </a:r>
              </a:p>
              <a:p>
                <a:pPr lvl="1"/>
                <a:r>
                  <a:rPr lang="en-US" dirty="0"/>
                  <a:t>This makes current consumption more expensive relative to later consumption; the household less now and more in the future; we’ll see high growth rate in consumption</a:t>
                </a:r>
              </a:p>
              <a:p>
                <a:pPr lvl="1"/>
                <a:endParaRPr lang="en-US" dirty="0"/>
              </a:p>
            </p:txBody>
          </p:sp>
        </mc:Choice>
        <mc:Fallback>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857614" cy="5032375"/>
              </a:xfrm>
              <a:blipFill>
                <a:blip r:embed="rId2"/>
                <a:stretch>
                  <a:fillRect l="-935" t="-1763" r="-818" b="-1008"/>
                </a:stretch>
              </a:blipFill>
            </p:spPr>
            <p:txBody>
              <a:bodyPr/>
              <a:lstStyle/>
              <a:p>
                <a:r>
                  <a:rPr lang="en-US">
                    <a:noFill/>
                  </a:rPr>
                  <a:t> </a:t>
                </a:r>
              </a:p>
            </p:txBody>
          </p:sp>
        </mc:Fallback>
      </mc:AlternateContent>
    </p:spTree>
    <p:extLst>
      <p:ext uri="{BB962C8B-B14F-4D97-AF65-F5344CB8AC3E}">
        <p14:creationId xmlns:p14="http://schemas.microsoft.com/office/powerpoint/2010/main" val="3265218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lnSpcReduction="10000"/>
              </a:bodyPr>
              <a:lstStyle/>
              <a:p>
                <a:r>
                  <a:rPr lang="en-US" dirty="0"/>
                  <a:t>We have the market clearing condition for Goods can be rewritten with our simplifications</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dirty="0"/>
              </a:p>
              <a:p>
                <a:r>
                  <a:rPr lang="en-US" dirty="0"/>
                  <a:t>What does this mean?</a:t>
                </a:r>
              </a:p>
              <a:p>
                <a:pPr lvl="1"/>
                <a:r>
                  <a:rPr lang="en-US" dirty="0"/>
                  <a:t>It shows the relationship between future capital stock, current capital stock, and current consumption</a:t>
                </a:r>
              </a:p>
              <a:p>
                <a:pPr lvl="1"/>
                <a:r>
                  <a:rPr lang="en-US" dirty="0"/>
                  <a:t>The more current consumption we have the less investment and lower future capital stock there will be</a:t>
                </a:r>
              </a:p>
              <a:p>
                <a:r>
                  <a:rPr lang="en-US" dirty="0"/>
                  <a:t>We can combine our two equations to look at phase diagrams of possible levels of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𝑘</m:t>
                    </m:r>
                  </m:oMath>
                </a14:m>
                <a:r>
                  <a:rPr lang="en-US" dirty="0"/>
                  <a:t>, in what direction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𝑘</m:t>
                    </m:r>
                  </m:oMath>
                </a14:m>
                <a:r>
                  <a:rPr lang="en-US" dirty="0"/>
                  <a:t> will move to satisfy:</a:t>
                </a:r>
              </a:p>
              <a:p>
                <a:pPr marL="457200" lvl="1"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en>
                      </m:f>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𝐾</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𝛿</m:t>
                                  </m:r>
                                </m:e>
                              </m:d>
                            </m:e>
                          </m:d>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𝜎</m:t>
                              </m:r>
                            </m:den>
                          </m:f>
                        </m:sup>
                      </m:sSup>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oMath>
                  </m:oMathPara>
                </a14:m>
                <a:endParaRPr lang="en-US" dirty="0"/>
              </a:p>
            </p:txBody>
          </p:sp>
        </mc:Choice>
        <mc:Fallback>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771"/>
                </a:stretch>
              </a:blipFill>
            </p:spPr>
            <p:txBody>
              <a:bodyPr/>
              <a:lstStyle/>
              <a:p>
                <a:r>
                  <a:rPr lang="en-US">
                    <a:noFill/>
                  </a:rPr>
                  <a:t> </a:t>
                </a:r>
              </a:p>
            </p:txBody>
          </p:sp>
        </mc:Fallback>
      </mc:AlternateContent>
    </p:spTree>
    <p:extLst>
      <p:ext uri="{BB962C8B-B14F-4D97-AF65-F5344CB8AC3E}">
        <p14:creationId xmlns:p14="http://schemas.microsoft.com/office/powerpoint/2010/main" val="166704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E6-87CA-9563-45C6-F71FE8E0FCF6}"/>
              </a:ext>
            </a:extLst>
          </p:cNvPr>
          <p:cNvSpPr>
            <a:spLocks noGrp="1"/>
          </p:cNvSpPr>
          <p:nvPr>
            <p:ph type="title"/>
          </p:nvPr>
        </p:nvSpPr>
        <p:spPr/>
        <p:txBody>
          <a:bodyPr/>
          <a:lstStyle/>
          <a:p>
            <a:r>
              <a:rPr lang="en-US" dirty="0"/>
              <a:t>Investment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476C-6572-D3A5-4927-B9BEF0EDAF38}"/>
                  </a:ext>
                </a:extLst>
              </p:cNvPr>
              <p:cNvSpPr>
                <a:spLocks noGrp="1"/>
              </p:cNvSpPr>
              <p:nvPr>
                <p:ph idx="1"/>
              </p:nvPr>
            </p:nvSpPr>
            <p:spPr>
              <a:xfrm>
                <a:off x="838200" y="1825624"/>
                <a:ext cx="10515600" cy="4586061"/>
              </a:xfrm>
            </p:spPr>
            <p:txBody>
              <a:bodyPr>
                <a:normAutofit/>
              </a:bodyPr>
              <a:lstStyle/>
              <a:p>
                <a:r>
                  <a:rPr lang="en-US" dirty="0"/>
                  <a:t>Today’s good and tomorrow’s goods are different and we need to account for the differences</a:t>
                </a:r>
              </a:p>
              <a:p>
                <a:pPr lvl="1"/>
                <a:r>
                  <a:rPr lang="en-US" dirty="0"/>
                  <a:t>We need to know the relative prices of goods in different periods</a:t>
                </a:r>
              </a:p>
              <a:p>
                <a:pPr lvl="1"/>
                <a:r>
                  <a:rPr lang="en-US" dirty="0"/>
                  <a:t>We do this with real interest rates</a:t>
                </a:r>
              </a:p>
              <a:p>
                <a:r>
                  <a:rPr lang="en-US" dirty="0"/>
                  <a:t>Real Interest Rates</a:t>
                </a:r>
              </a:p>
              <a:p>
                <a:pPr lvl="1"/>
                <a:r>
                  <a:rPr lang="en-US" dirty="0"/>
                  <a:t>Is the relative price of goods in two different time periods</a:t>
                </a:r>
              </a:p>
              <a:p>
                <a:pPr lvl="1"/>
                <a:r>
                  <a:rPr lang="en-US" dirty="0"/>
                  <a:t>One can loan 1 good in time period 1 and exchange it for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oMath>
                </a14:m>
                <a:r>
                  <a:rPr lang="en-US" dirty="0"/>
                  <a:t> goods in period 2</a:t>
                </a:r>
              </a:p>
              <a:p>
                <a:pPr lvl="1"/>
                <a:r>
                  <a:rPr lang="en-US" dirty="0"/>
                  <a:t>One can borrow 1 good in time period 1 and pay back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oMath>
                </a14:m>
                <a:r>
                  <a:rPr lang="en-US" dirty="0"/>
                  <a:t> goods in period 2</a:t>
                </a:r>
              </a:p>
              <a:p>
                <a:pPr lvl="1"/>
                <a:r>
                  <a:rPr lang="en-US" dirty="0"/>
                  <a:t>The one good in period 2 is worth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𝑟</m:t>
                        </m:r>
                      </m:den>
                    </m:f>
                  </m:oMath>
                </a14:m>
                <a:r>
                  <a:rPr lang="en-US" dirty="0"/>
                  <a:t> goods in period 1</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97476C-6572-D3A5-4927-B9BEF0EDAF38}"/>
                  </a:ext>
                </a:extLst>
              </p:cNvPr>
              <p:cNvSpPr>
                <a:spLocks noGrp="1" noRot="1" noChangeAspect="1" noMove="1" noResize="1" noEditPoints="1" noAdjustHandles="1" noChangeArrowheads="1" noChangeShapeType="1" noTextEdit="1"/>
              </p:cNvSpPr>
              <p:nvPr>
                <p:ph idx="1"/>
              </p:nvPr>
            </p:nvSpPr>
            <p:spPr>
              <a:xfrm>
                <a:off x="838200" y="1825624"/>
                <a:ext cx="10515600" cy="4586061"/>
              </a:xfrm>
              <a:blipFill>
                <a:blip r:embed="rId2"/>
                <a:stretch>
                  <a:fillRect l="-1086" t="-2210" r="-241"/>
                </a:stretch>
              </a:blipFill>
            </p:spPr>
            <p:txBody>
              <a:bodyPr/>
              <a:lstStyle/>
              <a:p>
                <a:r>
                  <a:rPr lang="en-US">
                    <a:noFill/>
                  </a:rPr>
                  <a:t> </a:t>
                </a:r>
              </a:p>
            </p:txBody>
          </p:sp>
        </mc:Fallback>
      </mc:AlternateContent>
    </p:spTree>
    <p:extLst>
      <p:ext uri="{BB962C8B-B14F-4D97-AF65-F5344CB8AC3E}">
        <p14:creationId xmlns:p14="http://schemas.microsoft.com/office/powerpoint/2010/main" val="2262177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a:bodyPr>
              <a:lstStyle/>
              <a:p>
                <a:r>
                  <a:rPr lang="en-US" b="1" dirty="0"/>
                  <a:t>The vertical line </a:t>
                </a:r>
                <a:r>
                  <a:rPr lang="en-US" dirty="0"/>
                  <a:t>represents</a:t>
                </a:r>
                <a:br>
                  <a:rPr lang="en-US" dirty="0"/>
                </a:br>
                <a:r>
                  <a:rPr lang="en-US" dirty="0"/>
                  <a:t>steady state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den>
                    </m:f>
                    <m:r>
                      <a:rPr lang="en-US" b="0" i="1" smtClean="0">
                        <a:latin typeface="Cambria Math" panose="02040503050406030204" pitchFamily="18" charset="0"/>
                      </a:rPr>
                      <m:t>=1⇒</m:t>
                    </m:r>
                  </m:oMath>
                </a14:m>
                <a:endParaRPr lang="en-US" dirty="0"/>
              </a:p>
              <a:p>
                <a:pPr marL="0" indent="0">
                  <a:buNone/>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e>
                              </m:d>
                            </m:e>
                          </m:d>
                        </m:e>
                        <m:sup>
                          <m:f>
                            <m:fPr>
                              <m:ctrlPr>
                                <a:rPr lang="en-US" b="0" i="0"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sup>
                      </m:sSup>
                      <m:r>
                        <a:rPr lang="en-US" b="0" i="1" smtClean="0">
                          <a:latin typeface="Cambria Math" panose="02040503050406030204" pitchFamily="18" charset="0"/>
                        </a:rPr>
                        <m:t>=1</m:t>
                      </m:r>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a14:m>
                <a:r>
                  <a:rPr lang="en-US" dirty="0"/>
                  <a:t>  </a:t>
                </a:r>
              </a:p>
              <a:p>
                <a:r>
                  <a:rPr lang="en-US" dirty="0"/>
                  <a:t>Any point left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means </a:t>
                </a:r>
                <a:br>
                  <a:rPr lang="en-US" dirty="0"/>
                </a:br>
                <a:r>
                  <a:rPr lang="en-US" dirty="0"/>
                  <a:t>lower capital stock so high </a:t>
                </a:r>
                <a14:m>
                  <m:oMath xmlns:m="http://schemas.openxmlformats.org/officeDocument/2006/math">
                    <m:r>
                      <a:rPr lang="en-US" b="0" i="1" smtClean="0">
                        <a:latin typeface="Cambria Math" panose="02040503050406030204" pitchFamily="18" charset="0"/>
                      </a:rPr>
                      <m:t>𝑀𝑃𝐾</m:t>
                    </m:r>
                  </m:oMath>
                </a14:m>
                <a:br>
                  <a:rPr lang="en-US" dirty="0"/>
                </a:br>
                <a:r>
                  <a:rPr lang="en-US" dirty="0"/>
                  <a:t>a high interest rate </a:t>
                </a:r>
                <a14:m>
                  <m:oMath xmlns:m="http://schemas.openxmlformats.org/officeDocument/2006/math">
                    <m:r>
                      <a:rPr lang="en-US" b="0" i="1" smtClean="0">
                        <a:latin typeface="Cambria Math" panose="02040503050406030204" pitchFamily="18" charset="0"/>
                      </a:rPr>
                      <m:t>𝑟</m:t>
                    </m:r>
                  </m:oMath>
                </a14:m>
                <a:r>
                  <a:rPr lang="en-US" dirty="0"/>
                  <a:t>, so </a:t>
                </a:r>
                <a:br>
                  <a:rPr lang="en-US" dirty="0"/>
                </a:br>
                <a:r>
                  <a:rPr lang="en-US" dirty="0"/>
                  <a:t>consumption is increasing</a:t>
                </a:r>
              </a:p>
              <a:p>
                <a:r>
                  <a:rPr lang="en-US" dirty="0"/>
                  <a:t>Any point right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means</a:t>
                </a:r>
                <a:br>
                  <a:rPr lang="en-US" dirty="0"/>
                </a:br>
                <a:r>
                  <a:rPr lang="en-US" dirty="0"/>
                  <a:t>consumption will be falling</a:t>
                </a:r>
              </a:p>
            </p:txBody>
          </p:sp>
        </mc:Choice>
        <mc:Fallback>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015" b="-2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3B60FA-5CBC-332C-EB6D-CF3823F7A5A2}"/>
              </a:ext>
            </a:extLst>
          </p:cNvPr>
          <p:cNvPicPr>
            <a:picLocks noChangeAspect="1"/>
          </p:cNvPicPr>
          <p:nvPr/>
        </p:nvPicPr>
        <p:blipFill>
          <a:blip r:embed="rId3"/>
          <a:stretch>
            <a:fillRect/>
          </a:stretch>
        </p:blipFill>
        <p:spPr>
          <a:xfrm>
            <a:off x="5810204" y="2020186"/>
            <a:ext cx="6381796" cy="4837813"/>
          </a:xfrm>
          <a:prstGeom prst="rect">
            <a:avLst/>
          </a:prstGeom>
        </p:spPr>
      </p:pic>
    </p:spTree>
    <p:extLst>
      <p:ext uri="{BB962C8B-B14F-4D97-AF65-F5344CB8AC3E}">
        <p14:creationId xmlns:p14="http://schemas.microsoft.com/office/powerpoint/2010/main" val="643974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a:bodyPr>
              <a:lstStyle/>
              <a:p>
                <a:pPr/>
                <a:r>
                  <a:rPr lang="en-US" dirty="0"/>
                  <a:t>Only if </a:t>
                </a:r>
                <a14:m>
                  <m:oMath xmlns:m="http://schemas.openxmlformats.org/officeDocument/2006/math">
                    <m:r>
                      <a:rPr lang="en-US" b="0" i="1" smtClean="0">
                        <a:latin typeface="Cambria Math" panose="02040503050406030204" pitchFamily="18" charset="0"/>
                      </a:rPr>
                      <m:t>𝐾</m:t>
                    </m:r>
                  </m:oMath>
                </a14:m>
                <a:r>
                  <a:rPr lang="en-US" dirty="0"/>
                  <a:t> solves the equation</a:t>
                </a:r>
                <a:br>
                  <a:rPr lang="en-US" dirty="0"/>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𝐾</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𝛽</m:t>
                        </m:r>
                      </m:den>
                    </m:f>
                    <m:r>
                      <a:rPr lang="en-US" i="1">
                        <a:latin typeface="Cambria Math" panose="02040503050406030204" pitchFamily="18" charset="0"/>
                      </a:rPr>
                      <m:t>−1</m:t>
                    </m:r>
                  </m:oMath>
                </a14:m>
                <a:r>
                  <a:rPr lang="en-US" dirty="0"/>
                  <a:t> this</a:t>
                </a:r>
                <a:br>
                  <a:rPr lang="en-US" dirty="0"/>
                </a:br>
                <a:r>
                  <a:rPr lang="en-US" dirty="0"/>
                  <a:t>is the interest rate where </a:t>
                </a:r>
                <a:br>
                  <a:rPr lang="en-US" dirty="0"/>
                </a:b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a14:m>
                <a:endParaRPr lang="en-US" dirty="0"/>
              </a:p>
              <a:p>
                <a:pPr/>
                <a:r>
                  <a:rPr lang="en-US" dirty="0"/>
                  <a:t>This is the point where</a:t>
                </a:r>
                <a:br>
                  <a:rPr lang="en-US" dirty="0"/>
                </a:br>
                <a:r>
                  <a:rPr lang="en-US" dirty="0"/>
                  <a:t>households keep consumption</a:t>
                </a:r>
                <a:br>
                  <a:rPr lang="en-US" dirty="0"/>
                </a:br>
                <a:r>
                  <a:rPr lang="en-US" dirty="0"/>
                  <a:t>constant</a:t>
                </a:r>
              </a:p>
            </p:txBody>
          </p:sp>
        </mc:Choice>
        <mc:Fallback>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3B60FA-5CBC-332C-EB6D-CF3823F7A5A2}"/>
              </a:ext>
            </a:extLst>
          </p:cNvPr>
          <p:cNvPicPr>
            <a:picLocks noChangeAspect="1"/>
          </p:cNvPicPr>
          <p:nvPr/>
        </p:nvPicPr>
        <p:blipFill>
          <a:blip r:embed="rId3"/>
          <a:stretch>
            <a:fillRect/>
          </a:stretch>
        </p:blipFill>
        <p:spPr>
          <a:xfrm>
            <a:off x="5810204" y="855628"/>
            <a:ext cx="6381796" cy="4837813"/>
          </a:xfrm>
          <a:prstGeom prst="rect">
            <a:avLst/>
          </a:prstGeom>
        </p:spPr>
      </p:pic>
      <p:sp>
        <p:nvSpPr>
          <p:cNvPr id="8" name="Left Brace 7">
            <a:extLst>
              <a:ext uri="{FF2B5EF4-FFF2-40B4-BE49-F238E27FC236}">
                <a16:creationId xmlns:a16="http://schemas.microsoft.com/office/drawing/2014/main" id="{94C77BC9-7272-8A7A-B58B-F16343227281}"/>
              </a:ext>
            </a:extLst>
          </p:cNvPr>
          <p:cNvSpPr/>
          <p:nvPr/>
        </p:nvSpPr>
        <p:spPr>
          <a:xfrm rot="16200000">
            <a:off x="6983360" y="5003216"/>
            <a:ext cx="387233" cy="16374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8D61308D-183D-77D5-D5E4-5B92858D647A}"/>
              </a:ext>
            </a:extLst>
          </p:cNvPr>
          <p:cNvSpPr/>
          <p:nvPr/>
        </p:nvSpPr>
        <p:spPr>
          <a:xfrm rot="16200000">
            <a:off x="9630863" y="4128683"/>
            <a:ext cx="387241" cy="33864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E89A21A-68DB-F440-1332-960EE7EA1810}"/>
                  </a:ext>
                </a:extLst>
              </p:cNvPr>
              <p:cNvSpPr txBox="1"/>
              <p:nvPr/>
            </p:nvSpPr>
            <p:spPr>
              <a:xfrm>
                <a:off x="5911701" y="5965765"/>
                <a:ext cx="2676745" cy="936410"/>
              </a:xfrm>
              <a:prstGeom prst="rect">
                <a:avLst/>
              </a:prstGeom>
              <a:noFill/>
            </p:spPr>
            <p:txBody>
              <a:bodyPr wrap="square" rtlCol="0">
                <a:spAutoFit/>
              </a:bodyPr>
              <a:lstStyle/>
              <a:p>
                <a:r>
                  <a:rPr lang="en-US" dirty="0"/>
                  <a:t>High </a:t>
                </a:r>
                <a14:m>
                  <m:oMath xmlns:m="http://schemas.openxmlformats.org/officeDocument/2006/math">
                    <m:r>
                      <a:rPr lang="en-US" b="0" i="1" smtClean="0">
                        <a:latin typeface="Cambria Math" panose="02040503050406030204" pitchFamily="18" charset="0"/>
                      </a:rPr>
                      <m:t>𝑟</m:t>
                    </m:r>
                  </m:oMath>
                </a14:m>
                <a:r>
                  <a:rPr lang="en-US" dirty="0"/>
                  <a:t>; consumption rises</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m:oMathPara>
                </a14:m>
                <a:endParaRPr lang="en-US" dirty="0"/>
              </a:p>
            </p:txBody>
          </p:sp>
        </mc:Choice>
        <mc:Fallback>
          <p:sp>
            <p:nvSpPr>
              <p:cNvPr id="10" name="TextBox 9">
                <a:extLst>
                  <a:ext uri="{FF2B5EF4-FFF2-40B4-BE49-F238E27FC236}">
                    <a16:creationId xmlns:a16="http://schemas.microsoft.com/office/drawing/2014/main" id="{6E89A21A-68DB-F440-1332-960EE7EA1810}"/>
                  </a:ext>
                </a:extLst>
              </p:cNvPr>
              <p:cNvSpPr txBox="1">
                <a:spLocks noRot="1" noChangeAspect="1" noMove="1" noResize="1" noEditPoints="1" noAdjustHandles="1" noChangeArrowheads="1" noChangeShapeType="1" noTextEdit="1"/>
              </p:cNvSpPr>
              <p:nvPr/>
            </p:nvSpPr>
            <p:spPr>
              <a:xfrm>
                <a:off x="5911701" y="5965765"/>
                <a:ext cx="2676745" cy="936410"/>
              </a:xfrm>
              <a:prstGeom prst="rect">
                <a:avLst/>
              </a:prstGeom>
              <a:blipFill>
                <a:blip r:embed="rId4"/>
                <a:stretch>
                  <a:fillRect l="-1887" t="-2667"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6EB2CA2-8CEF-D04C-B609-8D18F7EEA331}"/>
                  </a:ext>
                </a:extLst>
              </p:cNvPr>
              <p:cNvSpPr txBox="1"/>
              <p:nvPr/>
            </p:nvSpPr>
            <p:spPr>
              <a:xfrm>
                <a:off x="8633636" y="5965765"/>
                <a:ext cx="2720163" cy="936410"/>
              </a:xfrm>
              <a:prstGeom prst="rect">
                <a:avLst/>
              </a:prstGeom>
              <a:noFill/>
            </p:spPr>
            <p:txBody>
              <a:bodyPr wrap="square" rtlCol="0">
                <a:spAutoFit/>
              </a:bodyPr>
              <a:lstStyle/>
              <a:p>
                <a:r>
                  <a:rPr lang="en-US" dirty="0"/>
                  <a:t>L</a:t>
                </a:r>
                <a14:m>
                  <m:oMath xmlns:m="http://schemas.openxmlformats.org/officeDocument/2006/math">
                    <m:r>
                      <m:rPr>
                        <m:sty m:val="p"/>
                      </m:rPr>
                      <a:rPr lang="en-US" b="0" i="0" smtClean="0">
                        <a:latin typeface="Cambria Math" panose="02040503050406030204" pitchFamily="18" charset="0"/>
                      </a:rPr>
                      <m:t>ow</m:t>
                    </m:r>
                    <m:r>
                      <a:rPr lang="en-US" b="0" i="0" smtClean="0">
                        <a:latin typeface="Cambria Math" panose="02040503050406030204" pitchFamily="18" charset="0"/>
                      </a:rPr>
                      <m:t> </m:t>
                    </m:r>
                    <m:r>
                      <a:rPr lang="en-US" b="0" i="1" smtClean="0">
                        <a:latin typeface="Cambria Math" panose="02040503050406030204" pitchFamily="18" charset="0"/>
                      </a:rPr>
                      <m:t>𝑟</m:t>
                    </m:r>
                  </m:oMath>
                </a14:m>
                <a:r>
                  <a:rPr lang="en-US" dirty="0"/>
                  <a:t>; consumption falls</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m:oMathPara>
                </a14:m>
                <a:endParaRPr lang="en-US" dirty="0"/>
              </a:p>
            </p:txBody>
          </p:sp>
        </mc:Choice>
        <mc:Fallback>
          <p:sp>
            <p:nvSpPr>
              <p:cNvPr id="11" name="TextBox 10">
                <a:extLst>
                  <a:ext uri="{FF2B5EF4-FFF2-40B4-BE49-F238E27FC236}">
                    <a16:creationId xmlns:a16="http://schemas.microsoft.com/office/drawing/2014/main" id="{46EB2CA2-8CEF-D04C-B609-8D18F7EEA331}"/>
                  </a:ext>
                </a:extLst>
              </p:cNvPr>
              <p:cNvSpPr txBox="1">
                <a:spLocks noRot="1" noChangeAspect="1" noMove="1" noResize="1" noEditPoints="1" noAdjustHandles="1" noChangeArrowheads="1" noChangeShapeType="1" noTextEdit="1"/>
              </p:cNvSpPr>
              <p:nvPr/>
            </p:nvSpPr>
            <p:spPr>
              <a:xfrm>
                <a:off x="8633636" y="5965765"/>
                <a:ext cx="2720163" cy="936410"/>
              </a:xfrm>
              <a:prstGeom prst="rect">
                <a:avLst/>
              </a:prstGeom>
              <a:blipFill>
                <a:blip r:embed="rId5"/>
                <a:stretch>
                  <a:fillRect l="-1860" t="-2667" b="-6667"/>
                </a:stretch>
              </a:blipFill>
            </p:spPr>
            <p:txBody>
              <a:bodyPr/>
              <a:lstStyle/>
              <a:p>
                <a:r>
                  <a:rPr lang="en-US">
                    <a:noFill/>
                  </a:rPr>
                  <a:t> </a:t>
                </a:r>
              </a:p>
            </p:txBody>
          </p:sp>
        </mc:Fallback>
      </mc:AlternateContent>
    </p:spTree>
    <p:extLst>
      <p:ext uri="{BB962C8B-B14F-4D97-AF65-F5344CB8AC3E}">
        <p14:creationId xmlns:p14="http://schemas.microsoft.com/office/powerpoint/2010/main" val="13781393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fontScale="92500" lnSpcReduction="20000"/>
              </a:bodyPr>
              <a:lstStyle/>
              <a:p>
                <a:pPr/>
                <a:r>
                  <a:rPr lang="en-US" dirty="0"/>
                  <a:t>The curve line represents</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endParaRPr lang="en-US" dirty="0"/>
              </a:p>
              <a:p>
                <a:pPr/>
                <a:r>
                  <a:rPr lang="en-US" dirty="0"/>
                  <a:t>This shows for each level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a:t>
                </a:r>
                <a:br>
                  <a:rPr lang="en-US" dirty="0"/>
                </a:br>
                <a:r>
                  <a:rPr lang="en-US" dirty="0"/>
                  <a:t>how much households need to </a:t>
                </a:r>
                <a:br>
                  <a:rPr lang="en-US" dirty="0"/>
                </a:br>
                <a:r>
                  <a:rPr lang="en-US" dirty="0"/>
                  <a:t>consume in order to invest</a:t>
                </a:r>
                <a:br>
                  <a:rPr lang="en-US" dirty="0"/>
                </a:br>
                <a:r>
                  <a:rPr lang="en-US" dirty="0"/>
                  <a:t>enough to exactly make up </a:t>
                </a:r>
                <a:br>
                  <a:rPr lang="en-US" dirty="0"/>
                </a:br>
                <a:r>
                  <a:rPr lang="en-US" dirty="0"/>
                  <a:t>for depreciation</a:t>
                </a:r>
              </a:p>
              <a:p>
                <a:pPr/>
                <a:r>
                  <a:rPr lang="en-US" dirty="0"/>
                  <a:t>All points above the curve, higher</a:t>
                </a:r>
                <a:br>
                  <a:rPr lang="en-US" dirty="0"/>
                </a:br>
                <a:r>
                  <a:rPr lang="en-US" dirty="0"/>
                  <a:t>consumption implies </a:t>
                </a:r>
                <a:br>
                  <a:rPr lang="en-US" dirty="0"/>
                </a:br>
                <a:r>
                  <a:rPr lang="en-US" dirty="0"/>
                  <a:t>depreciation is greater than </a:t>
                </a:r>
                <a:br>
                  <a:rPr lang="en-US" dirty="0"/>
                </a:br>
                <a:r>
                  <a:rPr lang="en-US" dirty="0"/>
                  <a:t>investment so capital stock shrinks</a:t>
                </a:r>
              </a:p>
              <a:p>
                <a:pPr/>
                <a:r>
                  <a:rPr lang="en-US" dirty="0"/>
                  <a:t>All points below the curve, lower</a:t>
                </a:r>
                <a:br>
                  <a:rPr lang="en-US" dirty="0"/>
                </a:br>
                <a:r>
                  <a:rPr lang="en-US" dirty="0"/>
                  <a:t>consumption implies investments</a:t>
                </a:r>
                <a:br>
                  <a:rPr lang="en-US" dirty="0"/>
                </a:br>
                <a:r>
                  <a:rPr lang="en-US" dirty="0"/>
                  <a:t>exceed depreciation so capital </a:t>
                </a:r>
                <a:br>
                  <a:rPr lang="en-US" dirty="0"/>
                </a:br>
                <a:r>
                  <a:rPr lang="en-US" dirty="0"/>
                  <a:t>stocks grow</a:t>
                </a:r>
              </a:p>
              <a:p>
                <a:pPr marL="0" indent="0">
                  <a:buNone/>
                </a:pPr>
                <a:endParaRPr lang="en-US" dirty="0"/>
              </a:p>
            </p:txBody>
          </p:sp>
        </mc:Choice>
        <mc:Fallback>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955" t="-3023" b="-12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3B60FA-5CBC-332C-EB6D-CF3823F7A5A2}"/>
              </a:ext>
            </a:extLst>
          </p:cNvPr>
          <p:cNvPicPr>
            <a:picLocks noChangeAspect="1"/>
          </p:cNvPicPr>
          <p:nvPr/>
        </p:nvPicPr>
        <p:blipFill>
          <a:blip r:embed="rId3"/>
          <a:stretch>
            <a:fillRect/>
          </a:stretch>
        </p:blipFill>
        <p:spPr>
          <a:xfrm>
            <a:off x="5810204" y="1493581"/>
            <a:ext cx="6381796" cy="4837813"/>
          </a:xfrm>
          <a:prstGeom prst="rect">
            <a:avLst/>
          </a:prstGeom>
        </p:spPr>
      </p:pic>
    </p:spTree>
    <p:extLst>
      <p:ext uri="{BB962C8B-B14F-4D97-AF65-F5344CB8AC3E}">
        <p14:creationId xmlns:p14="http://schemas.microsoft.com/office/powerpoint/2010/main" val="20739272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8C65-883C-D876-7094-40450DF926FB}"/>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691C2B-8FA4-22C7-9529-2AF6FF63FF2A}"/>
                  </a:ext>
                </a:extLst>
              </p:cNvPr>
              <p:cNvSpPr>
                <a:spLocks noGrp="1"/>
              </p:cNvSpPr>
              <p:nvPr>
                <p:ph idx="1"/>
              </p:nvPr>
            </p:nvSpPr>
            <p:spPr>
              <a:xfrm>
                <a:off x="838199" y="1825623"/>
                <a:ext cx="10836349" cy="5308823"/>
              </a:xfrm>
            </p:spPr>
            <p:txBody>
              <a:bodyPr>
                <a:normAutofit fontScale="92500" lnSpcReduction="20000"/>
              </a:bodyPr>
              <a:lstStyle/>
              <a:p>
                <a:r>
                  <a:rPr lang="en-US" dirty="0"/>
                  <a:t>If we knew the initial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oMath>
                </a14:m>
                <a:br>
                  <a:rPr lang="en-US" dirty="0"/>
                </a:br>
                <a:r>
                  <a:rPr lang="en-US" dirty="0"/>
                  <a:t>we can trace out their paths</a:t>
                </a:r>
              </a:p>
              <a:p>
                <a:r>
                  <a:rPr lang="en-US" dirty="0"/>
                  <a:t>For point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the middle</a:t>
                </a:r>
                <a:br>
                  <a:rPr lang="en-US" dirty="0"/>
                </a:br>
                <a:r>
                  <a:rPr lang="en-US" dirty="0"/>
                  <a:t>path shows the optimal path</a:t>
                </a:r>
                <a:br>
                  <a:rPr lang="en-US" dirty="0"/>
                </a:br>
                <a:r>
                  <a:rPr lang="en-US" dirty="0"/>
                  <a:t>to the ”saddle point” or steady</a:t>
                </a:r>
                <a:br>
                  <a:rPr lang="en-US" dirty="0"/>
                </a:br>
                <a:r>
                  <a:rPr lang="en-US" dirty="0"/>
                  <a:t>state</a:t>
                </a:r>
              </a:p>
              <a:p>
                <a:r>
                  <a:rPr lang="en-US" dirty="0"/>
                  <a:t>Consumption and investment</a:t>
                </a:r>
                <a:br>
                  <a:rPr lang="en-US" dirty="0"/>
                </a:br>
                <a:r>
                  <a:rPr lang="en-US" dirty="0"/>
                  <a:t>grow until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e>
                    </m:d>
                  </m:oMath>
                </a14:m>
                <a:endParaRPr lang="en-US" dirty="0"/>
              </a:p>
              <a:p>
                <a:r>
                  <a:rPr lang="en-US" dirty="0"/>
                  <a:t>Any path higher or lower does</a:t>
                </a:r>
                <a:br>
                  <a:rPr lang="en-US" dirty="0"/>
                </a:br>
                <a:r>
                  <a:rPr lang="en-US" dirty="0"/>
                  <a:t>not lead to optimal outcomes</a:t>
                </a:r>
              </a:p>
              <a:p>
                <a:pPr/>
                <a:r>
                  <a:rPr lang="en-US" dirty="0"/>
                  <a:t>For point </a:t>
                </a: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e>
                    </m:d>
                  </m:oMath>
                </a14:m>
                <a:r>
                  <a:rPr lang="en-US" dirty="0"/>
                  <a:t>, the optimal </a:t>
                </a:r>
                <a:br>
                  <a:rPr lang="en-US" dirty="0"/>
                </a:br>
                <a:r>
                  <a:rPr lang="en-US" dirty="0"/>
                  <a:t>path is a reduction in</a:t>
                </a:r>
                <a:br>
                  <a:rPr lang="en-US" dirty="0"/>
                </a:br>
                <a:r>
                  <a:rPr lang="en-US" dirty="0"/>
                  <a:t>consumption and investment </a:t>
                </a:r>
                <a:br>
                  <a:rPr lang="en-US" dirty="0"/>
                </a:br>
                <a:r>
                  <a:rPr lang="en-US" dirty="0"/>
                  <a:t>until reaching the saddle point</a:t>
                </a:r>
                <a:br>
                  <a:rPr lang="en-US" dirty="0"/>
                </a:b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e>
                    </m:d>
                    <m:r>
                      <a:rPr lang="en-US" b="0" i="1" smtClean="0">
                        <a:latin typeface="Cambria Math" panose="02040503050406030204" pitchFamily="18" charset="0"/>
                      </a:rPr>
                      <m:t> </m:t>
                    </m:r>
                  </m:oMath>
                </a14:m>
                <a:endParaRPr lang="en-US" dirty="0"/>
              </a:p>
            </p:txBody>
          </p:sp>
        </mc:Choice>
        <mc:Fallback>
          <p:sp>
            <p:nvSpPr>
              <p:cNvPr id="3" name="Content Placeholder 2">
                <a:extLst>
                  <a:ext uri="{FF2B5EF4-FFF2-40B4-BE49-F238E27FC236}">
                    <a16:creationId xmlns:a16="http://schemas.microsoft.com/office/drawing/2014/main" id="{7A691C2B-8FA4-22C7-9529-2AF6FF63FF2A}"/>
                  </a:ext>
                </a:extLst>
              </p:cNvPr>
              <p:cNvSpPr>
                <a:spLocks noGrp="1" noRot="1" noChangeAspect="1" noMove="1" noResize="1" noEditPoints="1" noAdjustHandles="1" noChangeArrowheads="1" noChangeShapeType="1" noTextEdit="1"/>
              </p:cNvSpPr>
              <p:nvPr>
                <p:ph idx="1"/>
              </p:nvPr>
            </p:nvSpPr>
            <p:spPr>
              <a:xfrm>
                <a:off x="838199" y="1825623"/>
                <a:ext cx="10836349" cy="5308823"/>
              </a:xfrm>
              <a:blipFill>
                <a:blip r:embed="rId2"/>
                <a:stretch>
                  <a:fillRect l="-819" t="-286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297E0BB-0FF5-693D-91BC-89D911A9040B}"/>
              </a:ext>
            </a:extLst>
          </p:cNvPr>
          <p:cNvPicPr>
            <a:picLocks noChangeAspect="1"/>
          </p:cNvPicPr>
          <p:nvPr/>
        </p:nvPicPr>
        <p:blipFill>
          <a:blip r:embed="rId3"/>
          <a:stretch>
            <a:fillRect/>
          </a:stretch>
        </p:blipFill>
        <p:spPr>
          <a:xfrm>
            <a:off x="5686818" y="1825625"/>
            <a:ext cx="6505181" cy="5012816"/>
          </a:xfrm>
          <a:prstGeom prst="rect">
            <a:avLst/>
          </a:prstGeom>
        </p:spPr>
      </p:pic>
    </p:spTree>
    <p:extLst>
      <p:ext uri="{BB962C8B-B14F-4D97-AF65-F5344CB8AC3E}">
        <p14:creationId xmlns:p14="http://schemas.microsoft.com/office/powerpoint/2010/main" val="1567630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3011-C920-3229-F700-19A4A415E772}"/>
              </a:ext>
            </a:extLst>
          </p:cNvPr>
          <p:cNvSpPr>
            <a:spLocks noGrp="1"/>
          </p:cNvSpPr>
          <p:nvPr>
            <p:ph type="title"/>
          </p:nvPr>
        </p:nvSpPr>
        <p:spPr/>
        <p:txBody>
          <a:bodyPr/>
          <a:lstStyle/>
          <a:p>
            <a:r>
              <a:rPr lang="en-US" dirty="0"/>
              <a:t>The Golden Rule Revisited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9B2EAD-98A5-8981-038E-3ADE2D1CB1AC}"/>
                  </a:ext>
                </a:extLst>
              </p:cNvPr>
              <p:cNvSpPr>
                <a:spLocks noGrp="1"/>
              </p:cNvSpPr>
              <p:nvPr>
                <p:ph idx="1"/>
              </p:nvPr>
            </p:nvSpPr>
            <p:spPr>
              <a:xfrm>
                <a:off x="838200" y="1825624"/>
                <a:ext cx="10515600" cy="5032375"/>
              </a:xfrm>
            </p:spPr>
            <p:txBody>
              <a:bodyPr>
                <a:normAutofit/>
              </a:bodyPr>
              <a:lstStyle/>
              <a:p>
                <a:r>
                  <a:rPr lang="en-US" dirty="0"/>
                  <a:t>We talked about the Golden Rule and the level of capital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a14:m>
                <a:r>
                  <a:rPr lang="en-US" dirty="0"/>
                  <a:t> and the rate of saving we need to attain it</a:t>
                </a:r>
              </a:p>
              <a:p>
                <a:pPr lvl="1"/>
                <a:r>
                  <a:rPr lang="en-US" dirty="0"/>
                  <a:t>In our initial model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a14:m>
                <a:r>
                  <a:rPr lang="en-US" dirty="0"/>
                  <a:t>, then we would need to increase our </a:t>
                </a:r>
                <a14:m>
                  <m:oMath xmlns:m="http://schemas.openxmlformats.org/officeDocument/2006/math">
                    <m:r>
                      <a:rPr lang="en-US" b="0" i="1" smtClean="0">
                        <a:latin typeface="Cambria Math" panose="02040503050406030204" pitchFamily="18" charset="0"/>
                      </a:rPr>
                      <m:t>𝑠</m:t>
                    </m:r>
                  </m:oMath>
                </a14:m>
                <a:endParaRPr lang="en-US" dirty="0"/>
              </a:p>
              <a:p>
                <a:pPr lvl="1"/>
                <a:r>
                  <a:rPr lang="en-US" dirty="0"/>
                  <a:t>We would need to save up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r>
                          <a:rPr lang="en-US" b="0" i="1" smtClean="0">
                            <a:latin typeface="Cambria Math" panose="02040503050406030204" pitchFamily="18" charset="0"/>
                          </a:rPr>
                          <m:t>, 1</m:t>
                        </m:r>
                      </m:e>
                    </m:d>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dirty="0"/>
              </a:p>
              <a:p>
                <a:r>
                  <a:rPr lang="en-US" dirty="0"/>
                  <a:t>However, we have household decisions between consumption and savings/future consumption</a:t>
                </a:r>
              </a:p>
              <a:p>
                <a:pPr lvl="1"/>
                <a:r>
                  <a:rPr lang="en-US" dirty="0"/>
                  <a:t>We have endogenous savings and impatience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 </m:t>
                    </m:r>
                  </m:oMath>
                </a14:m>
                <a:r>
                  <a:rPr lang="en-US" dirty="0"/>
                  <a:t>in the steady state </a:t>
                </a:r>
              </a:p>
              <a:p>
                <a:pPr marL="457200" lvl="1" indent="0">
                  <a:buNone/>
                </a:pP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r>
                          <a:rPr lang="en-US" b="0" i="1" smtClean="0">
                            <a:latin typeface="Cambria Math" panose="02040503050406030204" pitchFamily="18" charset="0"/>
                          </a:rPr>
                          <m:t>𝛿</m:t>
                        </m:r>
                      </m:e>
                    </m:d>
                  </m:oMath>
                </a14:m>
                <a:r>
                  <a:rPr lang="en-US" dirty="0"/>
                  <a:t> </a:t>
                </a:r>
                <a14:m>
                  <m:oMath xmlns:m="http://schemas.openxmlformats.org/officeDocument/2006/math">
                    <m:r>
                      <a:rPr lang="en-US" b="0" i="1" smtClean="0">
                        <a:latin typeface="Cambria Math" panose="02040503050406030204" pitchFamily="18" charset="0"/>
                      </a:rPr>
                      <m:t>&gt;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r>
                              <a:rPr lang="en-US" b="0" i="1" smtClean="0">
                                <a:latin typeface="Cambria Math" panose="02040503050406030204" pitchFamily="18" charset="0"/>
                              </a:rPr>
                              <m:t>,1</m:t>
                            </m:r>
                          </m:e>
                        </m:d>
                      </m:e>
                    </m:d>
                  </m:oMath>
                </a14:m>
                <a:r>
                  <a:rPr lang="en-US" dirty="0"/>
                  <a:t> as long as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&lt;1</m:t>
                    </m:r>
                  </m:oMath>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m:oMathPara>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5E9B2EAD-98A5-8981-038E-3ADE2D1CB1A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1763" r="-362"/>
                </a:stretch>
              </a:blipFill>
            </p:spPr>
            <p:txBody>
              <a:bodyPr/>
              <a:lstStyle/>
              <a:p>
                <a:r>
                  <a:rPr lang="en-US">
                    <a:noFill/>
                  </a:rPr>
                  <a:t> </a:t>
                </a:r>
              </a:p>
            </p:txBody>
          </p:sp>
        </mc:Fallback>
      </mc:AlternateContent>
    </p:spTree>
    <p:extLst>
      <p:ext uri="{BB962C8B-B14F-4D97-AF65-F5344CB8AC3E}">
        <p14:creationId xmlns:p14="http://schemas.microsoft.com/office/powerpoint/2010/main" val="4011215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3011-C920-3229-F700-19A4A415E772}"/>
              </a:ext>
            </a:extLst>
          </p:cNvPr>
          <p:cNvSpPr>
            <a:spLocks noGrp="1"/>
          </p:cNvSpPr>
          <p:nvPr>
            <p:ph type="title"/>
          </p:nvPr>
        </p:nvSpPr>
        <p:spPr/>
        <p:txBody>
          <a:bodyPr/>
          <a:lstStyle/>
          <a:p>
            <a:r>
              <a:rPr lang="en-US" dirty="0"/>
              <a:t>The Golden Rule Revisited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9B2EAD-98A5-8981-038E-3ADE2D1CB1AC}"/>
                  </a:ext>
                </a:extLst>
              </p:cNvPr>
              <p:cNvSpPr>
                <a:spLocks noGrp="1"/>
              </p:cNvSpPr>
              <p:nvPr>
                <p:ph idx="1"/>
              </p:nvPr>
            </p:nvSpPr>
            <p:spPr>
              <a:xfrm>
                <a:off x="838200" y="1825624"/>
                <a:ext cx="10515600" cy="5032375"/>
              </a:xfrm>
            </p:spPr>
            <p:txBody>
              <a:bodyPr>
                <a:normAutofit/>
              </a:bodyPr>
              <a:lstStyle/>
              <a:p>
                <a:r>
                  <a:rPr lang="en-US" dirty="0"/>
                  <a:t>This implies that the economy will not reach the Golden Rule level of capital compared to the steady state</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m:oMathPara>
                </a14:m>
                <a:endParaRPr lang="en-US" dirty="0"/>
              </a:p>
              <a:p>
                <a:r>
                  <a:rPr lang="en-US" dirty="0"/>
                  <a:t>Why?</a:t>
                </a:r>
              </a:p>
              <a:p>
                <a:pPr lvl="1"/>
                <a:r>
                  <a:rPr lang="en-US" dirty="0"/>
                  <a:t>It seems like a desirable outcome, so why doesn’t the social planner implement it?</a:t>
                </a:r>
              </a:p>
              <a:p>
                <a:pPr lvl="1"/>
                <a:r>
                  <a:rPr lang="en-US" b="1" dirty="0"/>
                  <a:t>Household impatience, </a:t>
                </a:r>
                <a14:m>
                  <m:oMath xmlns:m="http://schemas.openxmlformats.org/officeDocument/2006/math">
                    <m:r>
                      <a:rPr lang="en-US" b="1" i="1" smtClean="0">
                        <a:latin typeface="Cambria Math" panose="02040503050406030204" pitchFamily="18" charset="0"/>
                      </a:rPr>
                      <m:t>𝜷</m:t>
                    </m:r>
                  </m:oMath>
                </a14:m>
                <a:r>
                  <a:rPr lang="en-US" b="1" dirty="0"/>
                  <a:t>, is the reason!</a:t>
                </a:r>
              </a:p>
              <a:p>
                <a:pPr lvl="1"/>
                <a:r>
                  <a:rPr lang="en-US" dirty="0"/>
                  <a:t>The Golden Rule state maximizes consumption in the long-run, but households are impatient</a:t>
                </a:r>
              </a:p>
              <a:p>
                <a:pPr lvl="1"/>
                <a:r>
                  <a:rPr lang="en-US" dirty="0"/>
                  <a:t>If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=1</m:t>
                    </m:r>
                  </m:oMath>
                </a14:m>
                <a:r>
                  <a:rPr lang="en-US" dirty="0"/>
                  <a:t>, then it can attain the Golden Rule level of capital</a:t>
                </a:r>
              </a:p>
              <a:p>
                <a:pPr lvl="1"/>
                <a:r>
                  <a:rPr lang="en-US" dirty="0"/>
                  <a:t>If the economy started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a14:m>
                <a:r>
                  <a:rPr lang="en-US" dirty="0"/>
                  <a:t>, household would invest less and reduce investment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is reached due to their preferences</a:t>
                </a:r>
              </a:p>
            </p:txBody>
          </p:sp>
        </mc:Choice>
        <mc:Fallback>
          <p:sp>
            <p:nvSpPr>
              <p:cNvPr id="3" name="Content Placeholder 2">
                <a:extLst>
                  <a:ext uri="{FF2B5EF4-FFF2-40B4-BE49-F238E27FC236}">
                    <a16:creationId xmlns:a16="http://schemas.microsoft.com/office/drawing/2014/main" id="{5E9B2EAD-98A5-8981-038E-3ADE2D1CB1A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0025391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3011-C920-3229-F700-19A4A415E772}"/>
              </a:ext>
            </a:extLst>
          </p:cNvPr>
          <p:cNvSpPr>
            <a:spLocks noGrp="1"/>
          </p:cNvSpPr>
          <p:nvPr>
            <p:ph type="title"/>
          </p:nvPr>
        </p:nvSpPr>
        <p:spPr/>
        <p:txBody>
          <a:bodyPr/>
          <a:lstStyle/>
          <a:p>
            <a:r>
              <a:rPr lang="en-US" dirty="0"/>
              <a:t>The Golden Rule Revisited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9B2EAD-98A5-8981-038E-3ADE2D1CB1AC}"/>
                  </a:ext>
                </a:extLst>
              </p:cNvPr>
              <p:cNvSpPr>
                <a:spLocks noGrp="1"/>
              </p:cNvSpPr>
              <p:nvPr>
                <p:ph idx="1"/>
              </p:nvPr>
            </p:nvSpPr>
            <p:spPr>
              <a:xfrm>
                <a:off x="838200" y="1825624"/>
                <a:ext cx="10515600" cy="5032375"/>
              </a:xfrm>
            </p:spPr>
            <p:txBody>
              <a:bodyPr>
                <a:normAutofit lnSpcReduction="10000"/>
              </a:bodyPr>
              <a:lstStyle/>
              <a:p>
                <a:r>
                  <a:rPr lang="en-US" dirty="0"/>
                  <a:t>To maintain the Golden Rule</a:t>
                </a:r>
                <a:br>
                  <a:rPr lang="en-US" dirty="0"/>
                </a:br>
                <a:r>
                  <a:rPr lang="en-US" dirty="0"/>
                  <a:t>level of capital stock, </a:t>
                </a:r>
                <a:br>
                  <a:rPr lang="en-US" dirty="0"/>
                </a:br>
                <a:r>
                  <a:rPr lang="en-US" dirty="0"/>
                  <a:t>households must save more</a:t>
                </a:r>
                <a:br>
                  <a:rPr lang="en-US" dirty="0"/>
                </a:br>
                <a:r>
                  <a:rPr lang="en-US" dirty="0"/>
                  <a:t>than they prefer</a:t>
                </a:r>
              </a:p>
              <a:p>
                <a:r>
                  <a:rPr lang="en-US" dirty="0"/>
                  <a:t>Households have to sacrifice</a:t>
                </a:r>
                <a:br>
                  <a:rPr lang="en-US" dirty="0"/>
                </a:br>
                <a:r>
                  <a:rPr lang="en-US" dirty="0"/>
                  <a:t>too much present </a:t>
                </a:r>
                <a:br>
                  <a:rPr lang="en-US" dirty="0"/>
                </a:br>
                <a:r>
                  <a:rPr lang="en-US" dirty="0"/>
                  <a:t>consumption, so they would</a:t>
                </a:r>
                <a:br>
                  <a:rPr lang="en-US" dirty="0"/>
                </a:br>
                <a:r>
                  <a:rPr lang="en-US" dirty="0"/>
                  <a:t>reduce savings to match their</a:t>
                </a:r>
                <a:br>
                  <a:rPr lang="en-US" dirty="0"/>
                </a:br>
                <a:r>
                  <a:rPr lang="en-US" dirty="0"/>
                  <a:t>preferences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𝑔𝑟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endParaRPr lang="en-US" dirty="0"/>
              </a:p>
              <a:p>
                <a:pPr/>
                <a:r>
                  <a:rPr lang="en-US" dirty="0"/>
                  <a:t>Households are better off at</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r>
                      <a:rPr lang="en-US" b="0" i="1" smtClean="0">
                        <a:latin typeface="Cambria Math" panose="02040503050406030204" pitchFamily="18" charset="0"/>
                      </a:rPr>
                      <m:t>)  </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5E9B2EAD-98A5-8981-038E-3ADE2D1CB1A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B5A597F-23E1-8059-83C6-3223983510BE}"/>
              </a:ext>
            </a:extLst>
          </p:cNvPr>
          <p:cNvPicPr>
            <a:picLocks noChangeAspect="1"/>
          </p:cNvPicPr>
          <p:nvPr/>
        </p:nvPicPr>
        <p:blipFill>
          <a:blip r:embed="rId3"/>
          <a:stretch>
            <a:fillRect/>
          </a:stretch>
        </p:blipFill>
        <p:spPr>
          <a:xfrm>
            <a:off x="5614412" y="1621959"/>
            <a:ext cx="6577588" cy="5236040"/>
          </a:xfrm>
          <a:prstGeom prst="rect">
            <a:avLst/>
          </a:prstGeom>
        </p:spPr>
      </p:pic>
    </p:spTree>
    <p:extLst>
      <p:ext uri="{BB962C8B-B14F-4D97-AF65-F5344CB8AC3E}">
        <p14:creationId xmlns:p14="http://schemas.microsoft.com/office/powerpoint/2010/main" val="333133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2EE3-9B3E-4D65-7A2F-AD2958E7CC9C}"/>
              </a:ext>
            </a:extLst>
          </p:cNvPr>
          <p:cNvSpPr>
            <a:spLocks noGrp="1"/>
          </p:cNvSpPr>
          <p:nvPr>
            <p:ph type="title"/>
          </p:nvPr>
        </p:nvSpPr>
        <p:spPr/>
        <p:txBody>
          <a:bodyPr/>
          <a:lstStyle/>
          <a:p>
            <a:r>
              <a:rPr lang="en-US"/>
              <a:t>Anticipation Effects</a:t>
            </a:r>
          </a:p>
        </p:txBody>
      </p:sp>
      <p:sp>
        <p:nvSpPr>
          <p:cNvPr id="3" name="Content Placeholder 2">
            <a:extLst>
              <a:ext uri="{FF2B5EF4-FFF2-40B4-BE49-F238E27FC236}">
                <a16:creationId xmlns:a16="http://schemas.microsoft.com/office/drawing/2014/main" id="{A6BE01F6-D79B-F172-A8A2-CB38657A392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6023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EAAA-E314-0538-88B2-4414EF54CCF6}"/>
              </a:ext>
            </a:extLst>
          </p:cNvPr>
          <p:cNvSpPr>
            <a:spLocks noGrp="1"/>
          </p:cNvSpPr>
          <p:nvPr>
            <p:ph type="title"/>
          </p:nvPr>
        </p:nvSpPr>
        <p:spPr/>
        <p:txBody>
          <a:bodyPr/>
          <a:lstStyle/>
          <a:p>
            <a:r>
              <a:rPr lang="en-US" dirty="0"/>
              <a:t>Presentations</a:t>
            </a:r>
          </a:p>
        </p:txBody>
      </p:sp>
      <p:sp>
        <p:nvSpPr>
          <p:cNvPr id="3" name="Text Placeholder 2">
            <a:extLst>
              <a:ext uri="{FF2B5EF4-FFF2-40B4-BE49-F238E27FC236}">
                <a16:creationId xmlns:a16="http://schemas.microsoft.com/office/drawing/2014/main" id="{88FF42DC-0AE1-18BC-6CBF-21A314B170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3901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4884-366B-06CE-243B-463AD9BF6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DB6DE034-D342-69E9-52A3-1505783020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92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E6-87CA-9563-45C6-F71FE8E0FCF6}"/>
              </a:ext>
            </a:extLst>
          </p:cNvPr>
          <p:cNvSpPr>
            <a:spLocks noGrp="1"/>
          </p:cNvSpPr>
          <p:nvPr>
            <p:ph type="title"/>
          </p:nvPr>
        </p:nvSpPr>
        <p:spPr/>
        <p:txBody>
          <a:bodyPr/>
          <a:lstStyle/>
          <a:p>
            <a:r>
              <a:rPr lang="en-US" dirty="0"/>
              <a:t>Investment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476C-6572-D3A5-4927-B9BEF0EDAF38}"/>
                  </a:ext>
                </a:extLst>
              </p:cNvPr>
              <p:cNvSpPr>
                <a:spLocks noGrp="1"/>
              </p:cNvSpPr>
              <p:nvPr>
                <p:ph idx="1"/>
              </p:nvPr>
            </p:nvSpPr>
            <p:spPr>
              <a:xfrm>
                <a:off x="838200" y="1825624"/>
                <a:ext cx="10515600" cy="4586061"/>
              </a:xfrm>
            </p:spPr>
            <p:txBody>
              <a:bodyPr>
                <a:normAutofit lnSpcReduction="10000"/>
              </a:bodyPr>
              <a:lstStyle/>
              <a:p>
                <a:r>
                  <a:rPr lang="en-US" dirty="0"/>
                  <a:t>Investment Decision</a:t>
                </a:r>
              </a:p>
              <a:p>
                <a:pPr lvl="1"/>
                <a:r>
                  <a:rPr lang="en-US" dirty="0"/>
                  <a:t>If a firm gives up 1,000 period-1 goods in period 1 in exchange for 1,100 goods in period 2, is it a good idea?</a:t>
                </a:r>
              </a:p>
              <a:p>
                <a:pPr lvl="1"/>
                <a:r>
                  <a:rPr lang="en-US" dirty="0"/>
                  <a:t>It is a good idea if</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1,100</m:t>
                        </m:r>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&gt;1,000</m:t>
                    </m:r>
                  </m:oMath>
                </a14:m>
                <a:r>
                  <a:rPr lang="en-US" dirty="0"/>
                  <a:t> and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&lt;0.1</m:t>
                    </m:r>
                  </m:oMath>
                </a14:m>
                <a:endParaRPr lang="en-US" dirty="0"/>
              </a:p>
              <a:p>
                <a:r>
                  <a:rPr lang="en-US" dirty="0"/>
                  <a:t>It does not depend on the firm starting with 1,000 goods, but it depends on the real interest rate</a:t>
                </a:r>
              </a:p>
              <a:p>
                <a:pPr lvl="1"/>
                <a:r>
                  <a:rPr lang="en-US" dirty="0"/>
                  <a:t>The firm could borrow 1,000 goods and it would still be a good idea as long as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&lt;0.1</m:t>
                    </m:r>
                  </m:oMath>
                </a14:m>
                <a:endParaRPr lang="en-US" dirty="0"/>
              </a:p>
              <a:p>
                <a:r>
                  <a:rPr lang="en-US" dirty="0"/>
                  <a:t>Note:</a:t>
                </a:r>
              </a:p>
              <a:p>
                <a:pPr lvl="1"/>
                <a:r>
                  <a:rPr lang="en-US" dirty="0"/>
                  <a:t>We are relying on the assumption of limitless borrowing and lending all at the same rate in a perfectly competitive market</a:t>
                </a:r>
              </a:p>
              <a:p>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97476C-6572-D3A5-4927-B9BEF0EDAF38}"/>
                  </a:ext>
                </a:extLst>
              </p:cNvPr>
              <p:cNvSpPr>
                <a:spLocks noGrp="1" noRot="1" noChangeAspect="1" noMove="1" noResize="1" noEditPoints="1" noAdjustHandles="1" noChangeArrowheads="1" noChangeShapeType="1" noTextEdit="1"/>
              </p:cNvSpPr>
              <p:nvPr>
                <p:ph idx="1"/>
              </p:nvPr>
            </p:nvSpPr>
            <p:spPr>
              <a:xfrm>
                <a:off x="838200" y="1825624"/>
                <a:ext cx="10515600" cy="4586061"/>
              </a:xfrm>
              <a:blipFill>
                <a:blip r:embed="rId2"/>
                <a:stretch>
                  <a:fillRect l="-1086" t="-3039" r="-844" b="-1381"/>
                </a:stretch>
              </a:blipFill>
            </p:spPr>
            <p:txBody>
              <a:bodyPr/>
              <a:lstStyle/>
              <a:p>
                <a:r>
                  <a:rPr lang="en-US">
                    <a:noFill/>
                  </a:rPr>
                  <a:t> </a:t>
                </a:r>
              </a:p>
            </p:txBody>
          </p:sp>
        </mc:Fallback>
      </mc:AlternateContent>
    </p:spTree>
    <p:extLst>
      <p:ext uri="{BB962C8B-B14F-4D97-AF65-F5344CB8AC3E}">
        <p14:creationId xmlns:p14="http://schemas.microsoft.com/office/powerpoint/2010/main" val="26933151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582B-D951-BA2B-95FF-2BD0A1802638}"/>
              </a:ext>
            </a:extLst>
          </p:cNvPr>
          <p:cNvSpPr>
            <a:spLocks noGrp="1"/>
          </p:cNvSpPr>
          <p:nvPr>
            <p:ph type="title"/>
          </p:nvPr>
        </p:nvSpPr>
        <p:spPr/>
        <p:txBody>
          <a:bodyPr/>
          <a:lstStyle/>
          <a:p>
            <a:r>
              <a:rPr lang="en-US" dirty="0"/>
              <a:t>GDP Accounting</a:t>
            </a:r>
          </a:p>
        </p:txBody>
      </p:sp>
      <p:sp>
        <p:nvSpPr>
          <p:cNvPr id="3" name="Content Placeholder 2">
            <a:extLst>
              <a:ext uri="{FF2B5EF4-FFF2-40B4-BE49-F238E27FC236}">
                <a16:creationId xmlns:a16="http://schemas.microsoft.com/office/drawing/2014/main" id="{00CE2E7D-1B5E-709F-73D8-435C607A185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13033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B2BFA-BD26-B296-1590-49851CCECEBB}"/>
              </a:ext>
            </a:extLst>
          </p:cNvPr>
          <p:cNvSpPr>
            <a:spLocks noGrp="1"/>
          </p:cNvSpPr>
          <p:nvPr>
            <p:ph type="title"/>
          </p:nvPr>
        </p:nvSpPr>
        <p:spPr/>
        <p:txBody>
          <a:bodyPr/>
          <a:lstStyle/>
          <a:p>
            <a:r>
              <a:rPr lang="en-US" dirty="0"/>
              <a:t>Beyond GDP</a:t>
            </a:r>
          </a:p>
        </p:txBody>
      </p:sp>
      <p:sp>
        <p:nvSpPr>
          <p:cNvPr id="3" name="Content Placeholder 2">
            <a:extLst>
              <a:ext uri="{FF2B5EF4-FFF2-40B4-BE49-F238E27FC236}">
                <a16:creationId xmlns:a16="http://schemas.microsoft.com/office/drawing/2014/main" id="{FA846099-ABF1-2933-397A-983A26E420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7312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CE137-3713-1019-5BA4-287796B13CFB}"/>
              </a:ext>
            </a:extLst>
          </p:cNvPr>
          <p:cNvSpPr>
            <a:spLocks noGrp="1"/>
          </p:cNvSpPr>
          <p:nvPr>
            <p:ph type="title"/>
          </p:nvPr>
        </p:nvSpPr>
        <p:spPr/>
        <p:txBody>
          <a:bodyPr/>
          <a:lstStyle/>
          <a:p>
            <a:r>
              <a:rPr lang="en-US" dirty="0"/>
              <a:t>Kaldor Facts</a:t>
            </a:r>
          </a:p>
        </p:txBody>
      </p:sp>
      <p:sp>
        <p:nvSpPr>
          <p:cNvPr id="3" name="Content Placeholder 2">
            <a:extLst>
              <a:ext uri="{FF2B5EF4-FFF2-40B4-BE49-F238E27FC236}">
                <a16:creationId xmlns:a16="http://schemas.microsoft.com/office/drawing/2014/main" id="{BC4469BD-FC61-92F2-0E0E-0B4B7A0B3D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58799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BC264-6DCC-CC9D-6C41-4CDF5108C31C}"/>
              </a:ext>
            </a:extLst>
          </p:cNvPr>
          <p:cNvSpPr>
            <a:spLocks noGrp="1"/>
          </p:cNvSpPr>
          <p:nvPr>
            <p:ph type="title"/>
          </p:nvPr>
        </p:nvSpPr>
        <p:spPr/>
        <p:txBody>
          <a:bodyPr/>
          <a:lstStyle/>
          <a:p>
            <a:r>
              <a:rPr lang="en-US" dirty="0"/>
              <a:t>Economic Growth Solow Model</a:t>
            </a:r>
          </a:p>
        </p:txBody>
      </p:sp>
      <p:sp>
        <p:nvSpPr>
          <p:cNvPr id="3" name="Content Placeholder 2">
            <a:extLst>
              <a:ext uri="{FF2B5EF4-FFF2-40B4-BE49-F238E27FC236}">
                <a16:creationId xmlns:a16="http://schemas.microsoft.com/office/drawing/2014/main" id="{114B28D4-731E-D062-34DE-6109A8CAE6D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70495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8C09-67BD-3511-F16E-E6D60944A81B}"/>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9B57AF95-4067-E23F-E068-EA4A1F5DA5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55548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0F48-BB8E-7582-E825-68D951D67FA6}"/>
              </a:ext>
            </a:extLst>
          </p:cNvPr>
          <p:cNvSpPr>
            <a:spLocks noGrp="1"/>
          </p:cNvSpPr>
          <p:nvPr>
            <p:ph type="title"/>
          </p:nvPr>
        </p:nvSpPr>
        <p:spPr/>
        <p:txBody>
          <a:bodyPr/>
          <a:lstStyle/>
          <a:p>
            <a:r>
              <a:rPr lang="en-US" dirty="0"/>
              <a:t>Consumption and Saving Decisions</a:t>
            </a:r>
          </a:p>
        </p:txBody>
      </p:sp>
      <p:sp>
        <p:nvSpPr>
          <p:cNvPr id="3" name="Content Placeholder 2">
            <a:extLst>
              <a:ext uri="{FF2B5EF4-FFF2-40B4-BE49-F238E27FC236}">
                <a16:creationId xmlns:a16="http://schemas.microsoft.com/office/drawing/2014/main" id="{120F0ECE-93D2-CE3E-20B1-8141CF1304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589536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C29C-F598-D8BD-F93C-36B051C77D92}"/>
              </a:ext>
            </a:extLst>
          </p:cNvPr>
          <p:cNvSpPr>
            <a:spLocks noGrp="1"/>
          </p:cNvSpPr>
          <p:nvPr>
            <p:ph type="title"/>
          </p:nvPr>
        </p:nvSpPr>
        <p:spPr/>
        <p:txBody>
          <a:bodyPr/>
          <a:lstStyle/>
          <a:p>
            <a:r>
              <a:rPr lang="en-US" dirty="0"/>
              <a:t>Labor Supply – Consumption/Leisure</a:t>
            </a:r>
          </a:p>
        </p:txBody>
      </p:sp>
      <p:sp>
        <p:nvSpPr>
          <p:cNvPr id="3" name="Content Placeholder 2">
            <a:extLst>
              <a:ext uri="{FF2B5EF4-FFF2-40B4-BE49-F238E27FC236}">
                <a16:creationId xmlns:a16="http://schemas.microsoft.com/office/drawing/2014/main" id="{7A806F53-DE0F-73BA-4884-8C6628605C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64138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B8FE-98B5-DD5F-2F06-0E9E32B19A95}"/>
              </a:ext>
            </a:extLst>
          </p:cNvPr>
          <p:cNvSpPr>
            <a:spLocks noGrp="1"/>
          </p:cNvSpPr>
          <p:nvPr>
            <p:ph type="title"/>
          </p:nvPr>
        </p:nvSpPr>
        <p:spPr/>
        <p:txBody>
          <a:bodyPr/>
          <a:lstStyle/>
          <a:p>
            <a:r>
              <a:rPr lang="en-US" dirty="0"/>
              <a:t>Present Values</a:t>
            </a:r>
          </a:p>
        </p:txBody>
      </p:sp>
      <p:sp>
        <p:nvSpPr>
          <p:cNvPr id="3" name="Text Placeholder 2">
            <a:extLst>
              <a:ext uri="{FF2B5EF4-FFF2-40B4-BE49-F238E27FC236}">
                <a16:creationId xmlns:a16="http://schemas.microsoft.com/office/drawing/2014/main" id="{50027D73-DA66-79BB-A3E5-9C4EBDE98D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58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14481</TotalTime>
  <Words>5908</Words>
  <Application>Microsoft Macintosh PowerPoint</Application>
  <PresentationFormat>Widescreen</PresentationFormat>
  <Paragraphs>633</Paragraphs>
  <Slides>86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Calibri Light</vt:lpstr>
      <vt:lpstr>Cambria Math</vt:lpstr>
      <vt:lpstr>Office Theme</vt:lpstr>
      <vt:lpstr>Econ 642 Week 5</vt:lpstr>
      <vt:lpstr>Announcement </vt:lpstr>
      <vt:lpstr>Overview</vt:lpstr>
      <vt:lpstr>Investment</vt:lpstr>
      <vt:lpstr>Overview</vt:lpstr>
      <vt:lpstr>Investment Decisions</vt:lpstr>
      <vt:lpstr>Investment Decisions</vt:lpstr>
      <vt:lpstr>Investment Decisions</vt:lpstr>
      <vt:lpstr>Present Values</vt:lpstr>
      <vt:lpstr>Present Values</vt:lpstr>
      <vt:lpstr>Present Values</vt:lpstr>
      <vt:lpstr>Present Values</vt:lpstr>
      <vt:lpstr>Present Values</vt:lpstr>
      <vt:lpstr>The Gordon Growth Formula</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Risk</vt:lpstr>
      <vt:lpstr>Risk</vt:lpstr>
      <vt:lpstr>Risk</vt:lpstr>
      <vt:lpstr>Risk</vt:lpstr>
      <vt:lpstr>Risk</vt:lpstr>
      <vt:lpstr>Risk</vt:lpstr>
      <vt:lpstr>Risk</vt:lpstr>
      <vt:lpstr>Risk</vt:lpstr>
      <vt:lpstr>Risk</vt:lpstr>
      <vt:lpstr>Risk Examples</vt:lpstr>
      <vt:lpstr>Risk Examples</vt:lpstr>
      <vt:lpstr>Risk Examples</vt:lpstr>
      <vt:lpstr>Risk Examples</vt:lpstr>
      <vt:lpstr>Marginal Product of Capital and Aggregate Investment</vt:lpstr>
      <vt:lpstr>Marginal Product of Capital and Investment</vt:lpstr>
      <vt:lpstr>Marginal Product of Capital and Investment</vt:lpstr>
      <vt:lpstr>Marginal Product of Capital and Investment</vt:lpstr>
      <vt:lpstr>Marginal Product of Capital and Investment</vt:lpstr>
      <vt:lpstr>Marginal Product of Capital and Investment</vt:lpstr>
      <vt:lpstr>Marginal Product of Capital and Investment</vt:lpstr>
      <vt:lpstr>Marginal Product of Capital and Investment</vt:lpstr>
      <vt:lpstr>Equilibrium</vt:lpstr>
      <vt:lpstr>Overview</vt:lpstr>
      <vt:lpstr>General Equilibrium in a Two-Period Economy</vt:lpstr>
      <vt:lpstr>General Equilibrium in a Two-Period Economy</vt:lpstr>
      <vt:lpstr>General Equilibrium in a Two-Period Economy</vt:lpstr>
      <vt:lpstr>General Equilibrium in a Two-Period Economy</vt:lpstr>
      <vt:lpstr>General Equilibrium in a Two-Period Economy</vt:lpstr>
      <vt:lpstr>Equilibrium Definition</vt:lpstr>
      <vt:lpstr>Equilibrium Definition</vt:lpstr>
      <vt:lpstr>Equilibrium Definition</vt:lpstr>
      <vt:lpstr>Describing an Equilibrium</vt:lpstr>
      <vt:lpstr>Describing an Equilibrium</vt:lpstr>
      <vt:lpstr>Describing an Equilibrium</vt:lpstr>
      <vt:lpstr>The First Welfare Theorem</vt:lpstr>
      <vt:lpstr>The First Welfare Theorem</vt:lpstr>
      <vt:lpstr>The First Welfare Theorem</vt:lpstr>
      <vt:lpstr>The First Welfare Theorem</vt:lpstr>
      <vt:lpstr>The First Welfare Theorem</vt:lpstr>
      <vt:lpstr>General Equilibrium in an Infinite-Period Economy</vt:lpstr>
      <vt:lpstr>General Equilibrium in an Infinite-Period</vt:lpstr>
      <vt:lpstr>General Equilibrium in an Infinite-Period</vt:lpstr>
      <vt:lpstr>General Equilibrium in an Infinite-Period</vt:lpstr>
      <vt:lpstr>General Equilibrium in an Infinite-Period</vt:lpstr>
      <vt:lpstr>Dynamics</vt:lpstr>
      <vt:lpstr>Dynamics</vt:lpstr>
      <vt:lpstr>Dynamics</vt:lpstr>
      <vt:lpstr>Dynamics</vt:lpstr>
      <vt:lpstr>Dynamics</vt:lpstr>
      <vt:lpstr>Dynamics</vt:lpstr>
      <vt:lpstr>Dynamics</vt:lpstr>
      <vt:lpstr>The Golden Rule Revisited</vt:lpstr>
      <vt:lpstr>The Golden Rule Revisited</vt:lpstr>
      <vt:lpstr>The Golden Rule Revisited</vt:lpstr>
      <vt:lpstr>Anticipation Effects</vt:lpstr>
      <vt:lpstr>Presentations</vt:lpstr>
      <vt:lpstr>Review</vt:lpstr>
      <vt:lpstr>GDP Accounting</vt:lpstr>
      <vt:lpstr>Beyond GDP</vt:lpstr>
      <vt:lpstr>Kaldor Facts</vt:lpstr>
      <vt:lpstr>Economic Growth Solow Model</vt:lpstr>
      <vt:lpstr>Growth Accounting</vt:lpstr>
      <vt:lpstr>Consumption and Saving Decisions</vt:lpstr>
      <vt:lpstr>Labor Supply – Consumption/Leisure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642 Week 5</dc:title>
  <dc:creator>Samuel Rowe</dc:creator>
  <cp:lastModifiedBy>Samuel Rowe</cp:lastModifiedBy>
  <cp:revision>33</cp:revision>
  <dcterms:created xsi:type="dcterms:W3CDTF">2023-12-19T00:20:55Z</dcterms:created>
  <dcterms:modified xsi:type="dcterms:W3CDTF">2023-12-29T01:43:40Z</dcterms:modified>
</cp:coreProperties>
</file>